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heme/theme3.xml" ContentType="application/vnd.openxmlformats-officedocument.them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3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4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5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6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7.xml" ContentType="application/vnd.openxmlformats-officedocument.presentationml.notesSlid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8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9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0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notesSlides/notesSlide11.xml" ContentType="application/vnd.openxmlformats-officedocument.presentationml.notesSlide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12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13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notesSlides/notesSlide14.xml" ContentType="application/vnd.openxmlformats-officedocument.presentationml.notesSlide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15.xml" ContentType="application/vnd.openxmlformats-officedocument.presentationml.notesSlide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notesSlides/notesSlide16.xml" ContentType="application/vnd.openxmlformats-officedocument.presentationml.notesSlide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17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notesSlides/notesSlide18.xml" ContentType="application/vnd.openxmlformats-officedocument.presentationml.notesSlide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notesSlides/notesSlide19.xml" ContentType="application/vnd.openxmlformats-officedocument.presentationml.notesSlide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notesSlides/notesSlide20.xml" ContentType="application/vnd.openxmlformats-officedocument.presentationml.notesSlide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9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2" y="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1"/>
            </p:custDataLst>
          </p:nvPr>
        </p:nvSpPr>
        <p:spPr>
          <a:xfrm>
            <a:off x="0" y="66914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8825" cy="4382115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6"/>
            </p:custDataLst>
          </p:nvPr>
        </p:nvSpPr>
        <p:spPr>
          <a:xfrm>
            <a:off x="1130334" y="5498053"/>
            <a:ext cx="1368028" cy="238423"/>
          </a:xfrm>
          <a:custGeom>
            <a:avLst/>
            <a:gdLst/>
            <a:ahLst/>
            <a:cxnLst/>
            <a:rect l="l" t="t" r="r" b="b"/>
            <a:pathLst>
              <a:path w="1368028" h="238423">
                <a:moveTo>
                  <a:pt x="297954" y="102691"/>
                </a:moveTo>
                <a:cubicBezTo>
                  <a:pt x="285353" y="102691"/>
                  <a:pt x="275555" y="107007"/>
                  <a:pt x="268560" y="115639"/>
                </a:cubicBezTo>
                <a:cubicBezTo>
                  <a:pt x="261565" y="124271"/>
                  <a:pt x="258068" y="136475"/>
                  <a:pt x="258068" y="152251"/>
                </a:cubicBezTo>
                <a:cubicBezTo>
                  <a:pt x="258068" y="185093"/>
                  <a:pt x="271463" y="201513"/>
                  <a:pt x="298252" y="201513"/>
                </a:cubicBezTo>
                <a:cubicBezTo>
                  <a:pt x="323949" y="201513"/>
                  <a:pt x="336798" y="184646"/>
                  <a:pt x="336798" y="150912"/>
                </a:cubicBezTo>
                <a:cubicBezTo>
                  <a:pt x="336798" y="118765"/>
                  <a:pt x="323850" y="102691"/>
                  <a:pt x="297954" y="102691"/>
                </a:cubicBezTo>
                <a:close/>
                <a:moveTo>
                  <a:pt x="814536" y="98673"/>
                </a:moveTo>
                <a:cubicBezTo>
                  <a:pt x="806301" y="98673"/>
                  <a:pt x="799009" y="102046"/>
                  <a:pt x="792659" y="108793"/>
                </a:cubicBezTo>
                <a:cubicBezTo>
                  <a:pt x="786309" y="115540"/>
                  <a:pt x="782340" y="124470"/>
                  <a:pt x="780752" y="135582"/>
                </a:cubicBezTo>
                <a:lnTo>
                  <a:pt x="844451" y="135582"/>
                </a:lnTo>
                <a:cubicBezTo>
                  <a:pt x="844451" y="110976"/>
                  <a:pt x="834479" y="98673"/>
                  <a:pt x="814536" y="98673"/>
                </a:cubicBezTo>
                <a:close/>
                <a:moveTo>
                  <a:pt x="1314748" y="65782"/>
                </a:moveTo>
                <a:cubicBezTo>
                  <a:pt x="1329829" y="65782"/>
                  <a:pt x="1344365" y="68014"/>
                  <a:pt x="1358354" y="72479"/>
                </a:cubicBezTo>
                <a:lnTo>
                  <a:pt x="1358354" y="110282"/>
                </a:lnTo>
                <a:cubicBezTo>
                  <a:pt x="1345555" y="102741"/>
                  <a:pt x="1331466" y="98971"/>
                  <a:pt x="1316087" y="98971"/>
                </a:cubicBezTo>
                <a:cubicBezTo>
                  <a:pt x="1308447" y="98971"/>
                  <a:pt x="1302296" y="100335"/>
                  <a:pt x="1297633" y="103063"/>
                </a:cubicBezTo>
                <a:cubicBezTo>
                  <a:pt x="1292969" y="105792"/>
                  <a:pt x="1290638" y="109389"/>
                  <a:pt x="1290638" y="113853"/>
                </a:cubicBezTo>
                <a:cubicBezTo>
                  <a:pt x="1290638" y="121394"/>
                  <a:pt x="1297583" y="127496"/>
                  <a:pt x="1311474" y="132159"/>
                </a:cubicBezTo>
                <a:cubicBezTo>
                  <a:pt x="1326356" y="137120"/>
                  <a:pt x="1337543" y="141635"/>
                  <a:pt x="1345034" y="145703"/>
                </a:cubicBezTo>
                <a:cubicBezTo>
                  <a:pt x="1352525" y="149771"/>
                  <a:pt x="1358230" y="155128"/>
                  <a:pt x="1362150" y="161776"/>
                </a:cubicBezTo>
                <a:cubicBezTo>
                  <a:pt x="1366069" y="168424"/>
                  <a:pt x="1368028" y="176113"/>
                  <a:pt x="1368028" y="184844"/>
                </a:cubicBezTo>
                <a:cubicBezTo>
                  <a:pt x="1368028" y="201811"/>
                  <a:pt x="1361232" y="214982"/>
                  <a:pt x="1347639" y="224358"/>
                </a:cubicBezTo>
                <a:cubicBezTo>
                  <a:pt x="1334046" y="233735"/>
                  <a:pt x="1315889" y="238423"/>
                  <a:pt x="1293168" y="238423"/>
                </a:cubicBezTo>
                <a:cubicBezTo>
                  <a:pt x="1275308" y="238423"/>
                  <a:pt x="1258788" y="235595"/>
                  <a:pt x="1243608" y="229939"/>
                </a:cubicBezTo>
                <a:lnTo>
                  <a:pt x="1243608" y="190202"/>
                </a:lnTo>
                <a:cubicBezTo>
                  <a:pt x="1260078" y="200223"/>
                  <a:pt x="1276201" y="205234"/>
                  <a:pt x="1291977" y="205234"/>
                </a:cubicBezTo>
                <a:cubicBezTo>
                  <a:pt x="1311821" y="205234"/>
                  <a:pt x="1321743" y="199926"/>
                  <a:pt x="1321743" y="189309"/>
                </a:cubicBezTo>
                <a:cubicBezTo>
                  <a:pt x="1321743" y="181769"/>
                  <a:pt x="1313557" y="175468"/>
                  <a:pt x="1297186" y="170408"/>
                </a:cubicBezTo>
                <a:cubicBezTo>
                  <a:pt x="1276747" y="164058"/>
                  <a:pt x="1262707" y="156989"/>
                  <a:pt x="1255068" y="149200"/>
                </a:cubicBezTo>
                <a:cubicBezTo>
                  <a:pt x="1247428" y="141411"/>
                  <a:pt x="1243608" y="130869"/>
                  <a:pt x="1243608" y="117574"/>
                </a:cubicBezTo>
                <a:cubicBezTo>
                  <a:pt x="1243608" y="101401"/>
                  <a:pt x="1250156" y="88726"/>
                  <a:pt x="1263253" y="79549"/>
                </a:cubicBezTo>
                <a:cubicBezTo>
                  <a:pt x="1276350" y="70371"/>
                  <a:pt x="1293515" y="65782"/>
                  <a:pt x="1314748" y="65782"/>
                </a:cubicBezTo>
                <a:close/>
                <a:moveTo>
                  <a:pt x="1025724" y="65782"/>
                </a:moveTo>
                <a:cubicBezTo>
                  <a:pt x="1062236" y="65782"/>
                  <a:pt x="1080492" y="88404"/>
                  <a:pt x="1080492" y="133648"/>
                </a:cubicBezTo>
                <a:lnTo>
                  <a:pt x="1080492" y="234404"/>
                </a:lnTo>
                <a:lnTo>
                  <a:pt x="1032718" y="234404"/>
                </a:lnTo>
                <a:lnTo>
                  <a:pt x="1032718" y="142577"/>
                </a:lnTo>
                <a:cubicBezTo>
                  <a:pt x="1032718" y="115987"/>
                  <a:pt x="1023144" y="102691"/>
                  <a:pt x="1003995" y="102691"/>
                </a:cubicBezTo>
                <a:cubicBezTo>
                  <a:pt x="994866" y="102691"/>
                  <a:pt x="987276" y="106238"/>
                  <a:pt x="981224" y="113333"/>
                </a:cubicBezTo>
                <a:cubicBezTo>
                  <a:pt x="975172" y="120427"/>
                  <a:pt x="972145" y="129480"/>
                  <a:pt x="972145" y="140494"/>
                </a:cubicBezTo>
                <a:lnTo>
                  <a:pt x="972145" y="234404"/>
                </a:lnTo>
                <a:lnTo>
                  <a:pt x="924074" y="234404"/>
                </a:lnTo>
                <a:lnTo>
                  <a:pt x="924074" y="69800"/>
                </a:lnTo>
                <a:lnTo>
                  <a:pt x="972145" y="69800"/>
                </a:lnTo>
                <a:lnTo>
                  <a:pt x="972145" y="95994"/>
                </a:lnTo>
                <a:lnTo>
                  <a:pt x="972741" y="95994"/>
                </a:lnTo>
                <a:cubicBezTo>
                  <a:pt x="984746" y="75853"/>
                  <a:pt x="1002407" y="65782"/>
                  <a:pt x="1025724" y="65782"/>
                </a:cubicBezTo>
                <a:close/>
                <a:moveTo>
                  <a:pt x="814834" y="65782"/>
                </a:moveTo>
                <a:cubicBezTo>
                  <a:pt x="838150" y="65782"/>
                  <a:pt x="856382" y="72851"/>
                  <a:pt x="869528" y="86990"/>
                </a:cubicBezTo>
                <a:cubicBezTo>
                  <a:pt x="882675" y="101129"/>
                  <a:pt x="889248" y="120551"/>
                  <a:pt x="889248" y="145256"/>
                </a:cubicBezTo>
                <a:lnTo>
                  <a:pt x="889248" y="165646"/>
                </a:lnTo>
                <a:lnTo>
                  <a:pt x="780901" y="165646"/>
                </a:lnTo>
                <a:cubicBezTo>
                  <a:pt x="782588" y="191145"/>
                  <a:pt x="797967" y="203894"/>
                  <a:pt x="827038" y="203894"/>
                </a:cubicBezTo>
                <a:cubicBezTo>
                  <a:pt x="845195" y="203894"/>
                  <a:pt x="861219" y="199430"/>
                  <a:pt x="875109" y="190500"/>
                </a:cubicBezTo>
                <a:lnTo>
                  <a:pt x="875109" y="225772"/>
                </a:lnTo>
                <a:cubicBezTo>
                  <a:pt x="860127" y="234206"/>
                  <a:pt x="840482" y="238423"/>
                  <a:pt x="816173" y="238423"/>
                </a:cubicBezTo>
                <a:cubicBezTo>
                  <a:pt x="789980" y="238423"/>
                  <a:pt x="769615" y="231031"/>
                  <a:pt x="755079" y="216247"/>
                </a:cubicBezTo>
                <a:cubicBezTo>
                  <a:pt x="740544" y="201464"/>
                  <a:pt x="733276" y="180876"/>
                  <a:pt x="733276" y="154484"/>
                </a:cubicBezTo>
                <a:cubicBezTo>
                  <a:pt x="733276" y="128191"/>
                  <a:pt x="741015" y="106834"/>
                  <a:pt x="756493" y="90413"/>
                </a:cubicBezTo>
                <a:cubicBezTo>
                  <a:pt x="771971" y="73992"/>
                  <a:pt x="791418" y="65782"/>
                  <a:pt x="814834" y="65782"/>
                </a:cubicBezTo>
                <a:close/>
                <a:moveTo>
                  <a:pt x="520898" y="65782"/>
                </a:moveTo>
                <a:cubicBezTo>
                  <a:pt x="557411" y="65782"/>
                  <a:pt x="575667" y="88404"/>
                  <a:pt x="575667" y="133648"/>
                </a:cubicBezTo>
                <a:lnTo>
                  <a:pt x="575667" y="234404"/>
                </a:lnTo>
                <a:lnTo>
                  <a:pt x="527893" y="234404"/>
                </a:lnTo>
                <a:lnTo>
                  <a:pt x="527893" y="142577"/>
                </a:lnTo>
                <a:cubicBezTo>
                  <a:pt x="527893" y="115987"/>
                  <a:pt x="518319" y="102691"/>
                  <a:pt x="499170" y="102691"/>
                </a:cubicBezTo>
                <a:cubicBezTo>
                  <a:pt x="490041" y="102691"/>
                  <a:pt x="482451" y="106238"/>
                  <a:pt x="476399" y="113333"/>
                </a:cubicBezTo>
                <a:cubicBezTo>
                  <a:pt x="470346" y="120427"/>
                  <a:pt x="467320" y="129480"/>
                  <a:pt x="467320" y="140494"/>
                </a:cubicBezTo>
                <a:lnTo>
                  <a:pt x="467320" y="234404"/>
                </a:lnTo>
                <a:lnTo>
                  <a:pt x="419249" y="234404"/>
                </a:lnTo>
                <a:lnTo>
                  <a:pt x="419249" y="69800"/>
                </a:lnTo>
                <a:lnTo>
                  <a:pt x="467320" y="69800"/>
                </a:lnTo>
                <a:lnTo>
                  <a:pt x="467320" y="95994"/>
                </a:lnTo>
                <a:lnTo>
                  <a:pt x="467916" y="95994"/>
                </a:lnTo>
                <a:cubicBezTo>
                  <a:pt x="479921" y="75853"/>
                  <a:pt x="497582" y="65782"/>
                  <a:pt x="520898" y="65782"/>
                </a:cubicBezTo>
                <a:close/>
                <a:moveTo>
                  <a:pt x="299145" y="65782"/>
                </a:moveTo>
                <a:cubicBezTo>
                  <a:pt x="325636" y="65782"/>
                  <a:pt x="346670" y="73397"/>
                  <a:pt x="362248" y="88627"/>
                </a:cubicBezTo>
                <a:cubicBezTo>
                  <a:pt x="377825" y="103857"/>
                  <a:pt x="385614" y="124321"/>
                  <a:pt x="385614" y="150019"/>
                </a:cubicBezTo>
                <a:cubicBezTo>
                  <a:pt x="385614" y="177006"/>
                  <a:pt x="377627" y="198487"/>
                  <a:pt x="361652" y="214461"/>
                </a:cubicBezTo>
                <a:cubicBezTo>
                  <a:pt x="345678" y="230435"/>
                  <a:pt x="324048" y="238423"/>
                  <a:pt x="296763" y="238423"/>
                </a:cubicBezTo>
                <a:cubicBezTo>
                  <a:pt x="269974" y="238423"/>
                  <a:pt x="248717" y="230758"/>
                  <a:pt x="232990" y="215429"/>
                </a:cubicBezTo>
                <a:cubicBezTo>
                  <a:pt x="217264" y="200099"/>
                  <a:pt x="209401" y="179239"/>
                  <a:pt x="209401" y="152846"/>
                </a:cubicBezTo>
                <a:cubicBezTo>
                  <a:pt x="209401" y="125760"/>
                  <a:pt x="217512" y="104477"/>
                  <a:pt x="233735" y="88999"/>
                </a:cubicBezTo>
                <a:cubicBezTo>
                  <a:pt x="249957" y="73521"/>
                  <a:pt x="271760" y="65782"/>
                  <a:pt x="299145" y="65782"/>
                </a:cubicBezTo>
                <a:close/>
                <a:moveTo>
                  <a:pt x="1183481" y="19943"/>
                </a:moveTo>
                <a:lnTo>
                  <a:pt x="1183481" y="69800"/>
                </a:lnTo>
                <a:lnTo>
                  <a:pt x="1220986" y="69800"/>
                </a:lnTo>
                <a:lnTo>
                  <a:pt x="1220986" y="105668"/>
                </a:lnTo>
                <a:lnTo>
                  <a:pt x="1183481" y="105668"/>
                </a:lnTo>
                <a:lnTo>
                  <a:pt x="1183481" y="175022"/>
                </a:lnTo>
                <a:cubicBezTo>
                  <a:pt x="1183481" y="192584"/>
                  <a:pt x="1190427" y="201364"/>
                  <a:pt x="1204317" y="201364"/>
                </a:cubicBezTo>
                <a:cubicBezTo>
                  <a:pt x="1209675" y="201364"/>
                  <a:pt x="1215231" y="199777"/>
                  <a:pt x="1220986" y="196602"/>
                </a:cubicBezTo>
                <a:lnTo>
                  <a:pt x="1220986" y="232469"/>
                </a:lnTo>
                <a:cubicBezTo>
                  <a:pt x="1213743" y="236438"/>
                  <a:pt x="1202779" y="238423"/>
                  <a:pt x="1188095" y="238423"/>
                </a:cubicBezTo>
                <a:cubicBezTo>
                  <a:pt x="1153170" y="238423"/>
                  <a:pt x="1135708" y="220067"/>
                  <a:pt x="1135708" y="183356"/>
                </a:cubicBezTo>
                <a:lnTo>
                  <a:pt x="1135708" y="105668"/>
                </a:lnTo>
                <a:lnTo>
                  <a:pt x="1108621" y="105668"/>
                </a:lnTo>
                <a:lnTo>
                  <a:pt x="1108621" y="69800"/>
                </a:lnTo>
                <a:lnTo>
                  <a:pt x="1135708" y="69800"/>
                </a:lnTo>
                <a:lnTo>
                  <a:pt x="1135708" y="33635"/>
                </a:lnTo>
                <a:close/>
                <a:moveTo>
                  <a:pt x="678656" y="19943"/>
                </a:moveTo>
                <a:lnTo>
                  <a:pt x="678656" y="69800"/>
                </a:lnTo>
                <a:lnTo>
                  <a:pt x="716161" y="69800"/>
                </a:lnTo>
                <a:lnTo>
                  <a:pt x="716161" y="105668"/>
                </a:lnTo>
                <a:lnTo>
                  <a:pt x="678656" y="105668"/>
                </a:lnTo>
                <a:lnTo>
                  <a:pt x="678656" y="175022"/>
                </a:lnTo>
                <a:cubicBezTo>
                  <a:pt x="678656" y="192584"/>
                  <a:pt x="685602" y="201364"/>
                  <a:pt x="699492" y="201364"/>
                </a:cubicBezTo>
                <a:cubicBezTo>
                  <a:pt x="704850" y="201364"/>
                  <a:pt x="710406" y="199777"/>
                  <a:pt x="716161" y="196602"/>
                </a:cubicBezTo>
                <a:lnTo>
                  <a:pt x="716161" y="232469"/>
                </a:lnTo>
                <a:cubicBezTo>
                  <a:pt x="708918" y="236438"/>
                  <a:pt x="697954" y="238423"/>
                  <a:pt x="683270" y="238423"/>
                </a:cubicBezTo>
                <a:cubicBezTo>
                  <a:pt x="648345" y="238423"/>
                  <a:pt x="630882" y="220067"/>
                  <a:pt x="630882" y="183356"/>
                </a:cubicBezTo>
                <a:lnTo>
                  <a:pt x="630882" y="105668"/>
                </a:lnTo>
                <a:lnTo>
                  <a:pt x="603796" y="105668"/>
                </a:lnTo>
                <a:lnTo>
                  <a:pt x="603796" y="69800"/>
                </a:lnTo>
                <a:lnTo>
                  <a:pt x="630882" y="69800"/>
                </a:lnTo>
                <a:lnTo>
                  <a:pt x="630882" y="33635"/>
                </a:lnTo>
                <a:close/>
                <a:moveTo>
                  <a:pt x="122337" y="0"/>
                </a:moveTo>
                <a:cubicBezTo>
                  <a:pt x="144859" y="0"/>
                  <a:pt x="163711" y="2927"/>
                  <a:pt x="178891" y="8781"/>
                </a:cubicBezTo>
                <a:lnTo>
                  <a:pt x="178891" y="56257"/>
                </a:lnTo>
                <a:cubicBezTo>
                  <a:pt x="163314" y="47129"/>
                  <a:pt x="145653" y="42565"/>
                  <a:pt x="125909" y="42565"/>
                </a:cubicBezTo>
                <a:cubicBezTo>
                  <a:pt x="103386" y="42565"/>
                  <a:pt x="85378" y="49758"/>
                  <a:pt x="71884" y="64145"/>
                </a:cubicBezTo>
                <a:cubicBezTo>
                  <a:pt x="58390" y="78532"/>
                  <a:pt x="51643" y="97334"/>
                  <a:pt x="51643" y="120551"/>
                </a:cubicBezTo>
                <a:cubicBezTo>
                  <a:pt x="51643" y="143173"/>
                  <a:pt x="58043" y="161379"/>
                  <a:pt x="70842" y="175171"/>
                </a:cubicBezTo>
                <a:cubicBezTo>
                  <a:pt x="83641" y="188962"/>
                  <a:pt x="100955" y="195858"/>
                  <a:pt x="122783" y="195858"/>
                </a:cubicBezTo>
                <a:cubicBezTo>
                  <a:pt x="143321" y="195858"/>
                  <a:pt x="162024" y="190897"/>
                  <a:pt x="178891" y="180975"/>
                </a:cubicBezTo>
                <a:lnTo>
                  <a:pt x="178891" y="226070"/>
                </a:lnTo>
                <a:cubicBezTo>
                  <a:pt x="162123" y="234305"/>
                  <a:pt x="140246" y="238423"/>
                  <a:pt x="113258" y="238423"/>
                </a:cubicBezTo>
                <a:cubicBezTo>
                  <a:pt x="78532" y="238423"/>
                  <a:pt x="50974" y="228029"/>
                  <a:pt x="30584" y="207243"/>
                </a:cubicBezTo>
                <a:cubicBezTo>
                  <a:pt x="10195" y="186457"/>
                  <a:pt x="0" y="158750"/>
                  <a:pt x="0" y="124123"/>
                </a:cubicBezTo>
                <a:cubicBezTo>
                  <a:pt x="0" y="87709"/>
                  <a:pt x="11385" y="57919"/>
                  <a:pt x="34156" y="34751"/>
                </a:cubicBezTo>
                <a:cubicBezTo>
                  <a:pt x="56927" y="11584"/>
                  <a:pt x="86320" y="0"/>
                  <a:pt x="1223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accent1"/>
                </a:solidFill>
                <a:latin typeface="+mn-ea"/>
                <a:cs typeface="+mn-ea"/>
                <a:sym typeface="+mn-ea"/>
              </a:defRPr>
            </a:lvl1pPr>
            <a:lvl2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2pPr>
            <a:lvl3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3pPr>
            <a:lvl4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4pPr>
            <a:lvl5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1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 anchor="t">
            <a:normAutofit/>
          </a:bodyPr>
          <a:lstStyle>
            <a:lvl1pPr algn="l">
              <a:defRPr sz="46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 anchor="b">
            <a:normAutofit/>
          </a:bodyPr>
          <a:lstStyle>
            <a:lvl1pPr marL="0" indent="0" algn="l">
              <a:buNone/>
              <a:defRPr sz="60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1"/>
            </p:custDataLst>
          </p:nvPr>
        </p:nvSpPr>
        <p:spPr>
          <a:xfrm>
            <a:off x="0" y="137848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1093850" y="552779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450687" cy="703135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4"/>
            </p:custDataLst>
          </p:nvPr>
        </p:nvSpPr>
        <p:spPr>
          <a:xfrm>
            <a:off x="9937905" y="2289018"/>
            <a:ext cx="2254095" cy="4568981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13" Type="http://schemas.openxmlformats.org/officeDocument/2006/relationships/tags" Target="../tags/tag255.xml"/><Relationship Id="rId18" Type="http://schemas.openxmlformats.org/officeDocument/2006/relationships/image" Target="../media/image15.jpeg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12" Type="http://schemas.openxmlformats.org/officeDocument/2006/relationships/tags" Target="../tags/tag254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244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5" Type="http://schemas.openxmlformats.org/officeDocument/2006/relationships/tags" Target="../tags/tag247.xml"/><Relationship Id="rId15" Type="http://schemas.openxmlformats.org/officeDocument/2006/relationships/tags" Target="../tags/tag257.xml"/><Relationship Id="rId10" Type="http://schemas.openxmlformats.org/officeDocument/2006/relationships/tags" Target="../tags/tag252.xml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4" Type="http://schemas.openxmlformats.org/officeDocument/2006/relationships/tags" Target="../tags/tag2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tags" Target="../tags/tag271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12" Type="http://schemas.openxmlformats.org/officeDocument/2006/relationships/tags" Target="../tags/tag270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tags" Target="../tags/tag269.xml"/><Relationship Id="rId5" Type="http://schemas.openxmlformats.org/officeDocument/2006/relationships/tags" Target="../tags/tag263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268.xml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tags" Target="../tags/tag2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4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tags" Target="../tags/tag288.xml"/><Relationship Id="rId18" Type="http://schemas.openxmlformats.org/officeDocument/2006/relationships/tags" Target="../tags/tag293.xml"/><Relationship Id="rId3" Type="http://schemas.openxmlformats.org/officeDocument/2006/relationships/tags" Target="../tags/tag278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282.xml"/><Relationship Id="rId12" Type="http://schemas.openxmlformats.org/officeDocument/2006/relationships/tags" Target="../tags/tag287.xml"/><Relationship Id="rId17" Type="http://schemas.openxmlformats.org/officeDocument/2006/relationships/tags" Target="../tags/tag292.xml"/><Relationship Id="rId25" Type="http://schemas.openxmlformats.org/officeDocument/2006/relationships/image" Target="../media/image18.jpeg"/><Relationship Id="rId2" Type="http://schemas.openxmlformats.org/officeDocument/2006/relationships/tags" Target="../tags/tag277.xml"/><Relationship Id="rId16" Type="http://schemas.openxmlformats.org/officeDocument/2006/relationships/tags" Target="../tags/tag291.xml"/><Relationship Id="rId20" Type="http://schemas.openxmlformats.org/officeDocument/2006/relationships/tags" Target="../tags/tag295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24" Type="http://schemas.openxmlformats.org/officeDocument/2006/relationships/image" Target="../media/image17.jpeg"/><Relationship Id="rId5" Type="http://schemas.openxmlformats.org/officeDocument/2006/relationships/tags" Target="../tags/tag280.xml"/><Relationship Id="rId15" Type="http://schemas.openxmlformats.org/officeDocument/2006/relationships/tags" Target="../tags/tag290.xml"/><Relationship Id="rId23" Type="http://schemas.openxmlformats.org/officeDocument/2006/relationships/image" Target="../media/image16.jpeg"/><Relationship Id="rId10" Type="http://schemas.openxmlformats.org/officeDocument/2006/relationships/tags" Target="../tags/tag285.xml"/><Relationship Id="rId19" Type="http://schemas.openxmlformats.org/officeDocument/2006/relationships/tags" Target="../tags/tag294.xml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Relationship Id="rId2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tags" Target="../tags/tag307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5" Type="http://schemas.openxmlformats.org/officeDocument/2006/relationships/tags" Target="../tags/tag300.xml"/><Relationship Id="rId15" Type="http://schemas.openxmlformats.org/officeDocument/2006/relationships/image" Target="../media/image19.jpeg"/><Relationship Id="rId10" Type="http://schemas.openxmlformats.org/officeDocument/2006/relationships/tags" Target="../tags/tag305.xml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15.xml"/><Relationship Id="rId13" Type="http://schemas.openxmlformats.org/officeDocument/2006/relationships/tags" Target="../tags/tag320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310.xml"/><Relationship Id="rId21" Type="http://schemas.openxmlformats.org/officeDocument/2006/relationships/image" Target="../media/image22.jpeg"/><Relationship Id="rId7" Type="http://schemas.openxmlformats.org/officeDocument/2006/relationships/tags" Target="../tags/tag314.xml"/><Relationship Id="rId12" Type="http://schemas.openxmlformats.org/officeDocument/2006/relationships/tags" Target="../tags/tag319.xml"/><Relationship Id="rId17" Type="http://schemas.openxmlformats.org/officeDocument/2006/relationships/tags" Target="../tags/tag324.xml"/><Relationship Id="rId2" Type="http://schemas.openxmlformats.org/officeDocument/2006/relationships/tags" Target="../tags/tag309.xml"/><Relationship Id="rId16" Type="http://schemas.openxmlformats.org/officeDocument/2006/relationships/tags" Target="../tags/tag323.xml"/><Relationship Id="rId20" Type="http://schemas.openxmlformats.org/officeDocument/2006/relationships/image" Target="../media/image21.jpeg"/><Relationship Id="rId1" Type="http://schemas.openxmlformats.org/officeDocument/2006/relationships/tags" Target="../tags/tag308.xml"/><Relationship Id="rId6" Type="http://schemas.openxmlformats.org/officeDocument/2006/relationships/tags" Target="../tags/tag313.xml"/><Relationship Id="rId11" Type="http://schemas.openxmlformats.org/officeDocument/2006/relationships/tags" Target="../tags/tag318.xml"/><Relationship Id="rId5" Type="http://schemas.openxmlformats.org/officeDocument/2006/relationships/tags" Target="../tags/tag312.xml"/><Relationship Id="rId15" Type="http://schemas.openxmlformats.org/officeDocument/2006/relationships/tags" Target="../tags/tag322.xml"/><Relationship Id="rId10" Type="http://schemas.openxmlformats.org/officeDocument/2006/relationships/tags" Target="../tags/tag317.xml"/><Relationship Id="rId19" Type="http://schemas.openxmlformats.org/officeDocument/2006/relationships/image" Target="../media/image20.jpeg"/><Relationship Id="rId4" Type="http://schemas.openxmlformats.org/officeDocument/2006/relationships/tags" Target="../tags/tag311.xml"/><Relationship Id="rId9" Type="http://schemas.openxmlformats.org/officeDocument/2006/relationships/tags" Target="../tags/tag316.xml"/><Relationship Id="rId14" Type="http://schemas.openxmlformats.org/officeDocument/2006/relationships/tags" Target="../tags/tag3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4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35.xml"/><Relationship Id="rId13" Type="http://schemas.openxmlformats.org/officeDocument/2006/relationships/image" Target="../media/image23.jpeg"/><Relationship Id="rId3" Type="http://schemas.openxmlformats.org/officeDocument/2006/relationships/tags" Target="../tags/tag330.xml"/><Relationship Id="rId7" Type="http://schemas.openxmlformats.org/officeDocument/2006/relationships/tags" Target="../tags/tag334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332.xml"/><Relationship Id="rId10" Type="http://schemas.openxmlformats.org/officeDocument/2006/relationships/tags" Target="../tags/tag337.xml"/><Relationship Id="rId4" Type="http://schemas.openxmlformats.org/officeDocument/2006/relationships/tags" Target="../tags/tag331.xml"/><Relationship Id="rId9" Type="http://schemas.openxmlformats.org/officeDocument/2006/relationships/tags" Target="../tags/tag33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13" Type="http://schemas.openxmlformats.org/officeDocument/2006/relationships/tags" Target="../tags/tag350.xml"/><Relationship Id="rId18" Type="http://schemas.openxmlformats.org/officeDocument/2006/relationships/image" Target="../media/image25.jpeg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12" Type="http://schemas.openxmlformats.org/officeDocument/2006/relationships/tags" Target="../tags/tag349.xml"/><Relationship Id="rId17" Type="http://schemas.openxmlformats.org/officeDocument/2006/relationships/image" Target="../media/image24.jpeg"/><Relationship Id="rId2" Type="http://schemas.openxmlformats.org/officeDocument/2006/relationships/tags" Target="../tags/tag339.xml"/><Relationship Id="rId16" Type="http://schemas.openxmlformats.org/officeDocument/2006/relationships/notesSlide" Target="../notesSlides/notesSlide10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11" Type="http://schemas.openxmlformats.org/officeDocument/2006/relationships/tags" Target="../tags/tag348.xml"/><Relationship Id="rId5" Type="http://schemas.openxmlformats.org/officeDocument/2006/relationships/tags" Target="../tags/tag342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347.xml"/><Relationship Id="rId19" Type="http://schemas.openxmlformats.org/officeDocument/2006/relationships/image" Target="../media/image26.jpeg"/><Relationship Id="rId4" Type="http://schemas.openxmlformats.org/officeDocument/2006/relationships/tags" Target="../tags/tag341.xml"/><Relationship Id="rId9" Type="http://schemas.openxmlformats.org/officeDocument/2006/relationships/tags" Target="../tags/tag346.xml"/><Relationship Id="rId14" Type="http://schemas.openxmlformats.org/officeDocument/2006/relationships/tags" Target="../tags/tag35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5" Type="http://schemas.openxmlformats.org/officeDocument/2006/relationships/image" Target="../media/image2.jpeg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59.xml"/><Relationship Id="rId13" Type="http://schemas.openxmlformats.org/officeDocument/2006/relationships/tags" Target="../tags/tag364.xml"/><Relationship Id="rId18" Type="http://schemas.openxmlformats.org/officeDocument/2006/relationships/image" Target="../media/image27.png"/><Relationship Id="rId3" Type="http://schemas.openxmlformats.org/officeDocument/2006/relationships/tags" Target="../tags/tag354.xml"/><Relationship Id="rId7" Type="http://schemas.openxmlformats.org/officeDocument/2006/relationships/tags" Target="../tags/tag358.xml"/><Relationship Id="rId12" Type="http://schemas.openxmlformats.org/officeDocument/2006/relationships/tags" Target="../tags/tag363.xml"/><Relationship Id="rId17" Type="http://schemas.openxmlformats.org/officeDocument/2006/relationships/notesSlide" Target="../notesSlides/notesSlide11.xml"/><Relationship Id="rId2" Type="http://schemas.openxmlformats.org/officeDocument/2006/relationships/tags" Target="../tags/tag353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11" Type="http://schemas.openxmlformats.org/officeDocument/2006/relationships/tags" Target="../tags/tag362.xml"/><Relationship Id="rId5" Type="http://schemas.openxmlformats.org/officeDocument/2006/relationships/tags" Target="../tags/tag356.xml"/><Relationship Id="rId15" Type="http://schemas.openxmlformats.org/officeDocument/2006/relationships/tags" Target="../tags/tag366.xml"/><Relationship Id="rId10" Type="http://schemas.openxmlformats.org/officeDocument/2006/relationships/tags" Target="../tags/tag361.xml"/><Relationship Id="rId19" Type="http://schemas.openxmlformats.org/officeDocument/2006/relationships/image" Target="NULL" TargetMode="External"/><Relationship Id="rId4" Type="http://schemas.openxmlformats.org/officeDocument/2006/relationships/tags" Target="../tags/tag355.xml"/><Relationship Id="rId9" Type="http://schemas.openxmlformats.org/officeDocument/2006/relationships/tags" Target="../tags/tag360.xml"/><Relationship Id="rId14" Type="http://schemas.openxmlformats.org/officeDocument/2006/relationships/tags" Target="../tags/tag36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4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77.xml"/><Relationship Id="rId13" Type="http://schemas.openxmlformats.org/officeDocument/2006/relationships/tags" Target="../tags/tag382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372.xml"/><Relationship Id="rId21" Type="http://schemas.openxmlformats.org/officeDocument/2006/relationships/image" Target="../media/image30.jpeg"/><Relationship Id="rId7" Type="http://schemas.openxmlformats.org/officeDocument/2006/relationships/tags" Target="../tags/tag376.xml"/><Relationship Id="rId12" Type="http://schemas.openxmlformats.org/officeDocument/2006/relationships/tags" Target="../tags/tag381.xml"/><Relationship Id="rId17" Type="http://schemas.openxmlformats.org/officeDocument/2006/relationships/tags" Target="../tags/tag386.xml"/><Relationship Id="rId2" Type="http://schemas.openxmlformats.org/officeDocument/2006/relationships/tags" Target="../tags/tag371.xml"/><Relationship Id="rId16" Type="http://schemas.openxmlformats.org/officeDocument/2006/relationships/tags" Target="../tags/tag385.xml"/><Relationship Id="rId20" Type="http://schemas.openxmlformats.org/officeDocument/2006/relationships/image" Target="../media/image29.jpeg"/><Relationship Id="rId1" Type="http://schemas.openxmlformats.org/officeDocument/2006/relationships/tags" Target="../tags/tag370.xml"/><Relationship Id="rId6" Type="http://schemas.openxmlformats.org/officeDocument/2006/relationships/tags" Target="../tags/tag375.xml"/><Relationship Id="rId11" Type="http://schemas.openxmlformats.org/officeDocument/2006/relationships/tags" Target="../tags/tag380.xml"/><Relationship Id="rId5" Type="http://schemas.openxmlformats.org/officeDocument/2006/relationships/tags" Target="../tags/tag374.xml"/><Relationship Id="rId15" Type="http://schemas.openxmlformats.org/officeDocument/2006/relationships/tags" Target="../tags/tag384.xml"/><Relationship Id="rId10" Type="http://schemas.openxmlformats.org/officeDocument/2006/relationships/tags" Target="../tags/tag379.xml"/><Relationship Id="rId19" Type="http://schemas.openxmlformats.org/officeDocument/2006/relationships/image" Target="../media/image28.jpeg"/><Relationship Id="rId4" Type="http://schemas.openxmlformats.org/officeDocument/2006/relationships/tags" Target="../tags/tag373.xml"/><Relationship Id="rId9" Type="http://schemas.openxmlformats.org/officeDocument/2006/relationships/tags" Target="../tags/tag378.xml"/><Relationship Id="rId14" Type="http://schemas.openxmlformats.org/officeDocument/2006/relationships/tags" Target="../tags/tag38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94.xml"/><Relationship Id="rId3" Type="http://schemas.openxmlformats.org/officeDocument/2006/relationships/tags" Target="../tags/tag389.xml"/><Relationship Id="rId7" Type="http://schemas.openxmlformats.org/officeDocument/2006/relationships/tags" Target="../tags/tag393.xml"/><Relationship Id="rId12" Type="http://schemas.openxmlformats.org/officeDocument/2006/relationships/image" Target="../media/image31.jpeg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391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390.xml"/><Relationship Id="rId9" Type="http://schemas.openxmlformats.org/officeDocument/2006/relationships/tags" Target="../tags/tag39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03.xml"/><Relationship Id="rId13" Type="http://schemas.openxmlformats.org/officeDocument/2006/relationships/notesSlide" Target="../notesSlides/notesSlide13.xml"/><Relationship Id="rId3" Type="http://schemas.openxmlformats.org/officeDocument/2006/relationships/tags" Target="../tags/tag398.xml"/><Relationship Id="rId7" Type="http://schemas.openxmlformats.org/officeDocument/2006/relationships/tags" Target="../tags/tag402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397.xml"/><Relationship Id="rId16" Type="http://schemas.openxmlformats.org/officeDocument/2006/relationships/image" Target="../media/image34.jpeg"/><Relationship Id="rId1" Type="http://schemas.openxmlformats.org/officeDocument/2006/relationships/tags" Target="../tags/tag396.xml"/><Relationship Id="rId6" Type="http://schemas.openxmlformats.org/officeDocument/2006/relationships/tags" Target="../tags/tag401.xml"/><Relationship Id="rId11" Type="http://schemas.openxmlformats.org/officeDocument/2006/relationships/tags" Target="../tags/tag406.xml"/><Relationship Id="rId5" Type="http://schemas.openxmlformats.org/officeDocument/2006/relationships/tags" Target="../tags/tag400.xml"/><Relationship Id="rId15" Type="http://schemas.openxmlformats.org/officeDocument/2006/relationships/image" Target="../media/image33.jpeg"/><Relationship Id="rId10" Type="http://schemas.openxmlformats.org/officeDocument/2006/relationships/tags" Target="../tags/tag405.xml"/><Relationship Id="rId4" Type="http://schemas.openxmlformats.org/officeDocument/2006/relationships/tags" Target="../tags/tag399.xml"/><Relationship Id="rId9" Type="http://schemas.openxmlformats.org/officeDocument/2006/relationships/tags" Target="../tags/tag404.xml"/><Relationship Id="rId1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tags" Target="../tags/tag418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tags" Target="../tags/tag417.xml"/><Relationship Id="rId5" Type="http://schemas.openxmlformats.org/officeDocument/2006/relationships/tags" Target="../tags/tag411.xml"/><Relationship Id="rId15" Type="http://schemas.openxmlformats.org/officeDocument/2006/relationships/image" Target="../media/image35.jpeg"/><Relationship Id="rId10" Type="http://schemas.openxmlformats.org/officeDocument/2006/relationships/tags" Target="../tags/tag416.xml"/><Relationship Id="rId4" Type="http://schemas.openxmlformats.org/officeDocument/2006/relationships/tags" Target="../tags/tag410.xml"/><Relationship Id="rId9" Type="http://schemas.openxmlformats.org/officeDocument/2006/relationships/tags" Target="../tags/tag415.xml"/><Relationship Id="rId14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426.xml"/><Relationship Id="rId13" Type="http://schemas.openxmlformats.org/officeDocument/2006/relationships/tags" Target="../tags/tag431.xml"/><Relationship Id="rId18" Type="http://schemas.openxmlformats.org/officeDocument/2006/relationships/image" Target="../media/image37.jpeg"/><Relationship Id="rId3" Type="http://schemas.openxmlformats.org/officeDocument/2006/relationships/tags" Target="../tags/tag421.xml"/><Relationship Id="rId7" Type="http://schemas.openxmlformats.org/officeDocument/2006/relationships/tags" Target="../tags/tag425.xml"/><Relationship Id="rId12" Type="http://schemas.openxmlformats.org/officeDocument/2006/relationships/tags" Target="../tags/tag430.xml"/><Relationship Id="rId17" Type="http://schemas.openxmlformats.org/officeDocument/2006/relationships/image" Target="../media/image36.jpeg"/><Relationship Id="rId2" Type="http://schemas.openxmlformats.org/officeDocument/2006/relationships/tags" Target="../tags/tag420.xml"/><Relationship Id="rId16" Type="http://schemas.openxmlformats.org/officeDocument/2006/relationships/notesSlide" Target="../notesSlides/notesSlide15.xml"/><Relationship Id="rId1" Type="http://schemas.openxmlformats.org/officeDocument/2006/relationships/tags" Target="../tags/tag419.xml"/><Relationship Id="rId6" Type="http://schemas.openxmlformats.org/officeDocument/2006/relationships/tags" Target="../tags/tag424.xml"/><Relationship Id="rId11" Type="http://schemas.openxmlformats.org/officeDocument/2006/relationships/tags" Target="../tags/tag429.xml"/><Relationship Id="rId5" Type="http://schemas.openxmlformats.org/officeDocument/2006/relationships/tags" Target="../tags/tag423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428.xml"/><Relationship Id="rId19" Type="http://schemas.openxmlformats.org/officeDocument/2006/relationships/image" Target="../media/image38.jpeg"/><Relationship Id="rId4" Type="http://schemas.openxmlformats.org/officeDocument/2006/relationships/tags" Target="../tags/tag422.xml"/><Relationship Id="rId9" Type="http://schemas.openxmlformats.org/officeDocument/2006/relationships/tags" Target="../tags/tag427.xml"/><Relationship Id="rId14" Type="http://schemas.openxmlformats.org/officeDocument/2006/relationships/tags" Target="../tags/tag4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4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3" Type="http://schemas.openxmlformats.org/officeDocument/2006/relationships/tags" Target="../tags/tag438.xml"/><Relationship Id="rId7" Type="http://schemas.openxmlformats.org/officeDocument/2006/relationships/tags" Target="../tags/tag442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439.xml"/><Relationship Id="rId9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451.xml"/><Relationship Id="rId13" Type="http://schemas.openxmlformats.org/officeDocument/2006/relationships/tags" Target="../tags/tag456.xml"/><Relationship Id="rId18" Type="http://schemas.openxmlformats.org/officeDocument/2006/relationships/tags" Target="../tags/tag461.xml"/><Relationship Id="rId3" Type="http://schemas.openxmlformats.org/officeDocument/2006/relationships/tags" Target="../tags/tag446.xml"/><Relationship Id="rId21" Type="http://schemas.openxmlformats.org/officeDocument/2006/relationships/notesSlide" Target="../notesSlides/notesSlide17.xml"/><Relationship Id="rId7" Type="http://schemas.openxmlformats.org/officeDocument/2006/relationships/tags" Target="../tags/tag450.xml"/><Relationship Id="rId12" Type="http://schemas.openxmlformats.org/officeDocument/2006/relationships/tags" Target="../tags/tag455.xml"/><Relationship Id="rId17" Type="http://schemas.openxmlformats.org/officeDocument/2006/relationships/tags" Target="../tags/tag460.xml"/><Relationship Id="rId2" Type="http://schemas.openxmlformats.org/officeDocument/2006/relationships/tags" Target="../tags/tag445.xml"/><Relationship Id="rId16" Type="http://schemas.openxmlformats.org/officeDocument/2006/relationships/tags" Target="../tags/tag459.xml"/><Relationship Id="rId20" Type="http://schemas.openxmlformats.org/officeDocument/2006/relationships/slideLayout" Target="../slideLayouts/slideLayout18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11" Type="http://schemas.openxmlformats.org/officeDocument/2006/relationships/tags" Target="../tags/tag454.xml"/><Relationship Id="rId5" Type="http://schemas.openxmlformats.org/officeDocument/2006/relationships/tags" Target="../tags/tag448.xml"/><Relationship Id="rId15" Type="http://schemas.openxmlformats.org/officeDocument/2006/relationships/tags" Target="../tags/tag458.xml"/><Relationship Id="rId10" Type="http://schemas.openxmlformats.org/officeDocument/2006/relationships/tags" Target="../tags/tag453.xml"/><Relationship Id="rId19" Type="http://schemas.openxmlformats.org/officeDocument/2006/relationships/tags" Target="../tags/tag462.xml"/><Relationship Id="rId4" Type="http://schemas.openxmlformats.org/officeDocument/2006/relationships/tags" Target="../tags/tag447.xml"/><Relationship Id="rId9" Type="http://schemas.openxmlformats.org/officeDocument/2006/relationships/tags" Target="../tags/tag452.xml"/><Relationship Id="rId14" Type="http://schemas.openxmlformats.org/officeDocument/2006/relationships/tags" Target="../tags/tag45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0" Type="http://schemas.openxmlformats.org/officeDocument/2006/relationships/tags" Target="../tags/tag155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4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73.xml"/><Relationship Id="rId13" Type="http://schemas.openxmlformats.org/officeDocument/2006/relationships/image" Target="../media/image39.jpeg"/><Relationship Id="rId3" Type="http://schemas.openxmlformats.org/officeDocument/2006/relationships/tags" Target="../tags/tag468.xml"/><Relationship Id="rId7" Type="http://schemas.openxmlformats.org/officeDocument/2006/relationships/tags" Target="../tags/tag472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6" Type="http://schemas.openxmlformats.org/officeDocument/2006/relationships/tags" Target="../tags/tag471.xml"/><Relationship Id="rId11" Type="http://schemas.openxmlformats.org/officeDocument/2006/relationships/tags" Target="../tags/tag476.xml"/><Relationship Id="rId5" Type="http://schemas.openxmlformats.org/officeDocument/2006/relationships/tags" Target="../tags/tag470.xml"/><Relationship Id="rId10" Type="http://schemas.openxmlformats.org/officeDocument/2006/relationships/tags" Target="../tags/tag475.xml"/><Relationship Id="rId4" Type="http://schemas.openxmlformats.org/officeDocument/2006/relationships/tags" Target="../tags/tag469.xml"/><Relationship Id="rId9" Type="http://schemas.openxmlformats.org/officeDocument/2006/relationships/tags" Target="../tags/tag47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84.xml"/><Relationship Id="rId13" Type="http://schemas.openxmlformats.org/officeDocument/2006/relationships/notesSlide" Target="../notesSlides/notesSlide18.xml"/><Relationship Id="rId3" Type="http://schemas.openxmlformats.org/officeDocument/2006/relationships/tags" Target="../tags/tag479.xml"/><Relationship Id="rId7" Type="http://schemas.openxmlformats.org/officeDocument/2006/relationships/tags" Target="../tags/tag483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478.xml"/><Relationship Id="rId16" Type="http://schemas.openxmlformats.org/officeDocument/2006/relationships/image" Target="../media/image42.jpeg"/><Relationship Id="rId1" Type="http://schemas.openxmlformats.org/officeDocument/2006/relationships/tags" Target="../tags/tag477.xml"/><Relationship Id="rId6" Type="http://schemas.openxmlformats.org/officeDocument/2006/relationships/tags" Target="../tags/tag482.xml"/><Relationship Id="rId11" Type="http://schemas.openxmlformats.org/officeDocument/2006/relationships/tags" Target="../tags/tag487.xml"/><Relationship Id="rId5" Type="http://schemas.openxmlformats.org/officeDocument/2006/relationships/tags" Target="../tags/tag481.xml"/><Relationship Id="rId15" Type="http://schemas.openxmlformats.org/officeDocument/2006/relationships/image" Target="../media/image41.jpeg"/><Relationship Id="rId10" Type="http://schemas.openxmlformats.org/officeDocument/2006/relationships/tags" Target="../tags/tag486.xml"/><Relationship Id="rId4" Type="http://schemas.openxmlformats.org/officeDocument/2006/relationships/tags" Target="../tags/tag480.xml"/><Relationship Id="rId9" Type="http://schemas.openxmlformats.org/officeDocument/2006/relationships/tags" Target="../tags/tag485.xml"/><Relationship Id="rId1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4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498.xml"/><Relationship Id="rId13" Type="http://schemas.openxmlformats.org/officeDocument/2006/relationships/image" Target="../media/image43.jpeg"/><Relationship Id="rId3" Type="http://schemas.openxmlformats.org/officeDocument/2006/relationships/tags" Target="../tags/tag493.xml"/><Relationship Id="rId7" Type="http://schemas.openxmlformats.org/officeDocument/2006/relationships/tags" Target="../tags/tag497.xml"/><Relationship Id="rId12" Type="http://schemas.openxmlformats.org/officeDocument/2006/relationships/notesSlide" Target="../notesSlides/notesSlide19.xml"/><Relationship Id="rId2" Type="http://schemas.openxmlformats.org/officeDocument/2006/relationships/tags" Target="../tags/tag492.xml"/><Relationship Id="rId1" Type="http://schemas.openxmlformats.org/officeDocument/2006/relationships/tags" Target="../tags/tag491.xml"/><Relationship Id="rId6" Type="http://schemas.openxmlformats.org/officeDocument/2006/relationships/tags" Target="../tags/tag496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495.xml"/><Relationship Id="rId10" Type="http://schemas.openxmlformats.org/officeDocument/2006/relationships/tags" Target="../tags/tag500.xml"/><Relationship Id="rId4" Type="http://schemas.openxmlformats.org/officeDocument/2006/relationships/tags" Target="../tags/tag494.xml"/><Relationship Id="rId9" Type="http://schemas.openxmlformats.org/officeDocument/2006/relationships/tags" Target="../tags/tag49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08.xml"/><Relationship Id="rId13" Type="http://schemas.openxmlformats.org/officeDocument/2006/relationships/tags" Target="../tags/tag513.xml"/><Relationship Id="rId18" Type="http://schemas.openxmlformats.org/officeDocument/2006/relationships/image" Target="../media/image45.jpeg"/><Relationship Id="rId3" Type="http://schemas.openxmlformats.org/officeDocument/2006/relationships/tags" Target="../tags/tag503.xml"/><Relationship Id="rId7" Type="http://schemas.openxmlformats.org/officeDocument/2006/relationships/tags" Target="../tags/tag507.xml"/><Relationship Id="rId12" Type="http://schemas.openxmlformats.org/officeDocument/2006/relationships/tags" Target="../tags/tag512.xml"/><Relationship Id="rId17" Type="http://schemas.openxmlformats.org/officeDocument/2006/relationships/image" Target="../media/image44.jpeg"/><Relationship Id="rId2" Type="http://schemas.openxmlformats.org/officeDocument/2006/relationships/tags" Target="../tags/tag502.xml"/><Relationship Id="rId16" Type="http://schemas.openxmlformats.org/officeDocument/2006/relationships/notesSlide" Target="../notesSlides/notesSlide20.xml"/><Relationship Id="rId1" Type="http://schemas.openxmlformats.org/officeDocument/2006/relationships/tags" Target="../tags/tag501.xml"/><Relationship Id="rId6" Type="http://schemas.openxmlformats.org/officeDocument/2006/relationships/tags" Target="../tags/tag506.xml"/><Relationship Id="rId11" Type="http://schemas.openxmlformats.org/officeDocument/2006/relationships/tags" Target="../tags/tag511.xml"/><Relationship Id="rId5" Type="http://schemas.openxmlformats.org/officeDocument/2006/relationships/tags" Target="../tags/tag505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510.xml"/><Relationship Id="rId19" Type="http://schemas.openxmlformats.org/officeDocument/2006/relationships/image" Target="../media/image46.jpeg"/><Relationship Id="rId4" Type="http://schemas.openxmlformats.org/officeDocument/2006/relationships/tags" Target="../tags/tag504.xml"/><Relationship Id="rId9" Type="http://schemas.openxmlformats.org/officeDocument/2006/relationships/tags" Target="../tags/tag509.xml"/><Relationship Id="rId14" Type="http://schemas.openxmlformats.org/officeDocument/2006/relationships/tags" Target="../tags/tag5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4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tags" Target="../tags/tag174.xml"/><Relationship Id="rId3" Type="http://schemas.openxmlformats.org/officeDocument/2006/relationships/tags" Target="../tags/tag159.xml"/><Relationship Id="rId21" Type="http://schemas.openxmlformats.org/officeDocument/2006/relationships/image" Target="../media/image5.jpeg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tags" Target="../tags/tag173.xml"/><Relationship Id="rId2" Type="http://schemas.openxmlformats.org/officeDocument/2006/relationships/tags" Target="../tags/tag158.xml"/><Relationship Id="rId16" Type="http://schemas.openxmlformats.org/officeDocument/2006/relationships/tags" Target="../tags/tag172.xml"/><Relationship Id="rId20" Type="http://schemas.openxmlformats.org/officeDocument/2006/relationships/image" Target="../media/image4.jpe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10" Type="http://schemas.openxmlformats.org/officeDocument/2006/relationships/tags" Target="../tags/tag166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7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82.xml"/><Relationship Id="rId16" Type="http://schemas.openxmlformats.org/officeDocument/2006/relationships/image" Target="../media/image9.jpe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5" Type="http://schemas.openxmlformats.org/officeDocument/2006/relationships/image" Target="../media/image8.jpeg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0" Type="http://schemas.openxmlformats.org/officeDocument/2006/relationships/slideLayout" Target="../slideLayouts/slideLayout18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" Type="http://schemas.openxmlformats.org/officeDocument/2006/relationships/tags" Target="../tags/tag213.xml"/><Relationship Id="rId21" Type="http://schemas.openxmlformats.org/officeDocument/2006/relationships/tags" Target="../tags/tag231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tags" Target="../tags/tag230.xml"/><Relationship Id="rId29" Type="http://schemas.openxmlformats.org/officeDocument/2006/relationships/image" Target="../media/image10.jpe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32" Type="http://schemas.openxmlformats.org/officeDocument/2006/relationships/image" Target="../media/image13.jpeg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notesSlide" Target="../notesSlides/notesSlide4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12.jpe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slideLayout" Target="../slideLayouts/slideLayout18.xml"/><Relationship Id="rId30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23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数字化车间管理系统项目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>
            <a:normAutofit/>
          </a:bodyPr>
          <a:lstStyle/>
          <a:p>
            <a:r>
              <a:rPr lang="zh-CN" altLang="en-US" b="1" dirty="0"/>
              <a:t>第四小组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/data/temp/73ac91c5-e999-11ee-9644-eec9cb38f045.jpg@base@tag=imgScale&amp;m=1&amp;w=1076&amp;h=1904&amp;q=9573ac91c5-e999-11ee-9644-eec9cb38f04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8"/>
          <a:srcRect l="21698" r="21757"/>
          <a:stretch>
            <a:fillRect/>
          </a:stretch>
        </p:blipFill>
        <p:spPr>
          <a:xfrm>
            <a:off x="2899" y="0"/>
            <a:ext cx="3877900" cy="6858000"/>
          </a:xfrm>
          <a:custGeom>
            <a:avLst/>
            <a:gdLst>
              <a:gd name="connsiteX0" fmla="*/ 0 w 3877900"/>
              <a:gd name="connsiteY0" fmla="*/ 0 h 6858000"/>
              <a:gd name="connsiteX1" fmla="*/ 3877900 w 3877900"/>
              <a:gd name="connsiteY1" fmla="*/ 0 h 6858000"/>
              <a:gd name="connsiteX2" fmla="*/ 3877900 w 3877900"/>
              <a:gd name="connsiteY2" fmla="*/ 6858000 h 6858000"/>
              <a:gd name="connsiteX3" fmla="*/ 0 w 3877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900" h="6858000">
                <a:moveTo>
                  <a:pt x="0" y="0"/>
                </a:moveTo>
                <a:lnTo>
                  <a:pt x="3877900" y="0"/>
                </a:lnTo>
                <a:lnTo>
                  <a:pt x="3877900" y="6858000"/>
                </a:lnTo>
                <a:lnTo>
                  <a:pt x="0" y="68580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443155" y="311324"/>
            <a:ext cx="7228617" cy="1531764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dirty="0"/>
              <a:t>硬数据采样（肯定没法做真的做的咯，</a:t>
            </a:r>
            <a:br>
              <a:rPr lang="en-US" altLang="zh-CN" dirty="0"/>
            </a:br>
            <a:r>
              <a:rPr lang="zh-CN" altLang="en-US" dirty="0"/>
              <a:t>下面是举的例子）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4443155" y="2589212"/>
            <a:ext cx="3136900" cy="1105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ABC原料公司，123 Main Street, City，John Doe，每月供应，钢材-1000吨，橡胶-5000千克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443155" y="2121217"/>
            <a:ext cx="3136900" cy="3587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供应商信息</a:t>
            </a:r>
          </a:p>
        </p:txBody>
      </p:sp>
      <p:sp>
        <p:nvSpPr>
          <p:cNvPr id="13" name="任意多边形: 形状 23"/>
          <p:cNvSpPr/>
          <p:nvPr>
            <p:custDataLst>
              <p:tags r:id="rId6"/>
            </p:custDataLst>
          </p:nvPr>
        </p:nvSpPr>
        <p:spPr>
          <a:xfrm>
            <a:off x="5809040" y="1631632"/>
            <a:ext cx="404495" cy="404495"/>
          </a:xfrm>
          <a:custGeom>
            <a:avLst/>
            <a:gdLst>
              <a:gd name="connsiteX0" fmla="*/ 375106 w 504000"/>
              <a:gd name="connsiteY0" fmla="*/ 131098 h 504000"/>
              <a:gd name="connsiteX1" fmla="*/ 391465 w 504000"/>
              <a:gd name="connsiteY1" fmla="*/ 142994 h 504000"/>
              <a:gd name="connsiteX2" fmla="*/ 389265 w 504000"/>
              <a:gd name="connsiteY2" fmla="*/ 163100 h 504000"/>
              <a:gd name="connsiteX3" fmla="*/ 308625 w 504000"/>
              <a:gd name="connsiteY3" fmla="*/ 273980 h 504000"/>
              <a:gd name="connsiteX4" fmla="*/ 295074 w 504000"/>
              <a:gd name="connsiteY4" fmla="*/ 282095 h 504000"/>
              <a:gd name="connsiteX5" fmla="*/ 279828 w 504000"/>
              <a:gd name="connsiteY5" fmla="*/ 277949 h 504000"/>
              <a:gd name="connsiteX6" fmla="*/ 200139 w 504000"/>
              <a:gd name="connsiteY6" fmla="*/ 215031 h 504000"/>
              <a:gd name="connsiteX7" fmla="*/ 147055 w 504000"/>
              <a:gd name="connsiteY7" fmla="*/ 284451 h 504000"/>
              <a:gd name="connsiteX8" fmla="*/ 118794 w 504000"/>
              <a:gd name="connsiteY8" fmla="*/ 288218 h 504000"/>
              <a:gd name="connsiteX9" fmla="*/ 115026 w 504000"/>
              <a:gd name="connsiteY9" fmla="*/ 259957 h 504000"/>
              <a:gd name="connsiteX10" fmla="*/ 180546 w 504000"/>
              <a:gd name="connsiteY10" fmla="*/ 174277 h 504000"/>
              <a:gd name="connsiteX11" fmla="*/ 194051 w 504000"/>
              <a:gd name="connsiteY11" fmla="*/ 166518 h 504000"/>
              <a:gd name="connsiteX12" fmla="*/ 209054 w 504000"/>
              <a:gd name="connsiteY12" fmla="*/ 170698 h 504000"/>
              <a:gd name="connsiteX13" fmla="*/ 288352 w 504000"/>
              <a:gd name="connsiteY13" fmla="*/ 233308 h 504000"/>
              <a:gd name="connsiteX14" fmla="*/ 356657 w 504000"/>
              <a:gd name="connsiteY14" fmla="*/ 139387 h 504000"/>
              <a:gd name="connsiteX15" fmla="*/ 375106 w 504000"/>
              <a:gd name="connsiteY15" fmla="*/ 131098 h 504000"/>
              <a:gd name="connsiteX16" fmla="*/ 70560 w 504000"/>
              <a:gd name="connsiteY16" fmla="*/ 80640 h 504000"/>
              <a:gd name="connsiteX17" fmla="*/ 70560 w 504000"/>
              <a:gd name="connsiteY17" fmla="*/ 347760 h 504000"/>
              <a:gd name="connsiteX18" fmla="*/ 433440 w 504000"/>
              <a:gd name="connsiteY18" fmla="*/ 347760 h 504000"/>
              <a:gd name="connsiteX19" fmla="*/ 433440 w 504000"/>
              <a:gd name="connsiteY19" fmla="*/ 80640 h 504000"/>
              <a:gd name="connsiteX20" fmla="*/ 252000 w 504000"/>
              <a:gd name="connsiteY20" fmla="*/ 0 h 504000"/>
              <a:gd name="connsiteX21" fmla="*/ 272160 w 504000"/>
              <a:gd name="connsiteY21" fmla="*/ 20160 h 504000"/>
              <a:gd name="connsiteX22" fmla="*/ 272160 w 504000"/>
              <a:gd name="connsiteY22" fmla="*/ 40320 h 504000"/>
              <a:gd name="connsiteX23" fmla="*/ 483840 w 504000"/>
              <a:gd name="connsiteY23" fmla="*/ 40320 h 504000"/>
              <a:gd name="connsiteX24" fmla="*/ 504000 w 504000"/>
              <a:gd name="connsiteY24" fmla="*/ 60480 h 504000"/>
              <a:gd name="connsiteX25" fmla="*/ 483840 w 504000"/>
              <a:gd name="connsiteY25" fmla="*/ 80640 h 504000"/>
              <a:gd name="connsiteX26" fmla="*/ 473760 w 504000"/>
              <a:gd name="connsiteY26" fmla="*/ 80640 h 504000"/>
              <a:gd name="connsiteX27" fmla="*/ 473760 w 504000"/>
              <a:gd name="connsiteY27" fmla="*/ 347760 h 504000"/>
              <a:gd name="connsiteX28" fmla="*/ 483840 w 504000"/>
              <a:gd name="connsiteY28" fmla="*/ 347760 h 504000"/>
              <a:gd name="connsiteX29" fmla="*/ 504000 w 504000"/>
              <a:gd name="connsiteY29" fmla="*/ 367920 h 504000"/>
              <a:gd name="connsiteX30" fmla="*/ 483840 w 504000"/>
              <a:gd name="connsiteY30" fmla="*/ 388080 h 504000"/>
              <a:gd name="connsiteX31" fmla="*/ 362975 w 504000"/>
              <a:gd name="connsiteY31" fmla="*/ 388080 h 504000"/>
              <a:gd name="connsiteX32" fmla="*/ 427140 w 504000"/>
              <a:gd name="connsiteY32" fmla="*/ 449064 h 504000"/>
              <a:gd name="connsiteX33" fmla="*/ 433554 w 504000"/>
              <a:gd name="connsiteY33" fmla="*/ 468683 h 504000"/>
              <a:gd name="connsiteX34" fmla="*/ 419352 w 504000"/>
              <a:gd name="connsiteY34" fmla="*/ 483661 h 504000"/>
              <a:gd name="connsiteX35" fmla="*/ 399420 w 504000"/>
              <a:gd name="connsiteY35" fmla="*/ 478296 h 504000"/>
              <a:gd name="connsiteX36" fmla="*/ 304429 w 504000"/>
              <a:gd name="connsiteY36" fmla="*/ 388080 h 504000"/>
              <a:gd name="connsiteX37" fmla="*/ 272160 w 504000"/>
              <a:gd name="connsiteY37" fmla="*/ 388080 h 504000"/>
              <a:gd name="connsiteX38" fmla="*/ 272160 w 504000"/>
              <a:gd name="connsiteY38" fmla="*/ 483840 h 504000"/>
              <a:gd name="connsiteX39" fmla="*/ 252000 w 504000"/>
              <a:gd name="connsiteY39" fmla="*/ 504000 h 504000"/>
              <a:gd name="connsiteX40" fmla="*/ 231840 w 504000"/>
              <a:gd name="connsiteY40" fmla="*/ 483840 h 504000"/>
              <a:gd name="connsiteX41" fmla="*/ 231840 w 504000"/>
              <a:gd name="connsiteY41" fmla="*/ 388080 h 504000"/>
              <a:gd name="connsiteX42" fmla="*/ 199572 w 504000"/>
              <a:gd name="connsiteY42" fmla="*/ 388080 h 504000"/>
              <a:gd name="connsiteX43" fmla="*/ 104580 w 504000"/>
              <a:gd name="connsiteY43" fmla="*/ 478296 h 504000"/>
              <a:gd name="connsiteX44" fmla="*/ 76698 w 504000"/>
              <a:gd name="connsiteY44" fmla="*/ 476977 h 504000"/>
              <a:gd name="connsiteX45" fmla="*/ 76860 w 504000"/>
              <a:gd name="connsiteY45" fmla="*/ 449064 h 504000"/>
              <a:gd name="connsiteX46" fmla="*/ 141026 w 504000"/>
              <a:gd name="connsiteY46" fmla="*/ 388080 h 504000"/>
              <a:gd name="connsiteX47" fmla="*/ 20160 w 504000"/>
              <a:gd name="connsiteY47" fmla="*/ 388080 h 504000"/>
              <a:gd name="connsiteX48" fmla="*/ 0 w 504000"/>
              <a:gd name="connsiteY48" fmla="*/ 367920 h 504000"/>
              <a:gd name="connsiteX49" fmla="*/ 20160 w 504000"/>
              <a:gd name="connsiteY49" fmla="*/ 347760 h 504000"/>
              <a:gd name="connsiteX50" fmla="*/ 30240 w 504000"/>
              <a:gd name="connsiteY50" fmla="*/ 347760 h 504000"/>
              <a:gd name="connsiteX51" fmla="*/ 30240 w 504000"/>
              <a:gd name="connsiteY51" fmla="*/ 80640 h 504000"/>
              <a:gd name="connsiteX52" fmla="*/ 20160 w 504000"/>
              <a:gd name="connsiteY52" fmla="*/ 80640 h 504000"/>
              <a:gd name="connsiteX53" fmla="*/ 0 w 504000"/>
              <a:gd name="connsiteY53" fmla="*/ 60480 h 504000"/>
              <a:gd name="connsiteX54" fmla="*/ 20160 w 504000"/>
              <a:gd name="connsiteY54" fmla="*/ 40320 h 504000"/>
              <a:gd name="connsiteX55" fmla="*/ 231840 w 504000"/>
              <a:gd name="connsiteY55" fmla="*/ 40320 h 504000"/>
              <a:gd name="connsiteX56" fmla="*/ 231840 w 504000"/>
              <a:gd name="connsiteY56" fmla="*/ 20160 h 504000"/>
              <a:gd name="connsiteX57" fmla="*/ 252000 w 504000"/>
              <a:gd name="connsiteY57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04000" h="504000">
                <a:moveTo>
                  <a:pt x="375106" y="131098"/>
                </a:moveTo>
                <a:cubicBezTo>
                  <a:pt x="382298" y="131844"/>
                  <a:pt x="388540" y="136383"/>
                  <a:pt x="391465" y="142994"/>
                </a:cubicBezTo>
                <a:cubicBezTo>
                  <a:pt x="394390" y="149606"/>
                  <a:pt x="393551" y="157277"/>
                  <a:pt x="389265" y="163100"/>
                </a:cubicBezTo>
                <a:lnTo>
                  <a:pt x="308625" y="273980"/>
                </a:lnTo>
                <a:cubicBezTo>
                  <a:pt x="305400" y="278416"/>
                  <a:pt x="300506" y="281346"/>
                  <a:pt x="295074" y="282095"/>
                </a:cubicBezTo>
                <a:cubicBezTo>
                  <a:pt x="289640" y="282845"/>
                  <a:pt x="284134" y="281348"/>
                  <a:pt x="279828" y="277949"/>
                </a:cubicBezTo>
                <a:lnTo>
                  <a:pt x="200139" y="215031"/>
                </a:lnTo>
                <a:lnTo>
                  <a:pt x="147055" y="284451"/>
                </a:lnTo>
                <a:cubicBezTo>
                  <a:pt x="140292" y="293296"/>
                  <a:pt x="127638" y="294982"/>
                  <a:pt x="118794" y="288218"/>
                </a:cubicBezTo>
                <a:cubicBezTo>
                  <a:pt x="109949" y="281455"/>
                  <a:pt x="108262" y="268801"/>
                  <a:pt x="115026" y="259957"/>
                </a:cubicBezTo>
                <a:lnTo>
                  <a:pt x="180546" y="174277"/>
                </a:lnTo>
                <a:cubicBezTo>
                  <a:pt x="183827" y="169986"/>
                  <a:pt x="188691" y="167191"/>
                  <a:pt x="194051" y="166518"/>
                </a:cubicBezTo>
                <a:cubicBezTo>
                  <a:pt x="199410" y="165846"/>
                  <a:pt x="204814" y="167352"/>
                  <a:pt x="209054" y="170698"/>
                </a:cubicBezTo>
                <a:lnTo>
                  <a:pt x="288352" y="233308"/>
                </a:lnTo>
                <a:lnTo>
                  <a:pt x="356657" y="139387"/>
                </a:lnTo>
                <a:cubicBezTo>
                  <a:pt x="360875" y="133516"/>
                  <a:pt x="367915" y="130353"/>
                  <a:pt x="375106" y="131098"/>
                </a:cubicBezTo>
                <a:close/>
                <a:moveTo>
                  <a:pt x="70560" y="80640"/>
                </a:moveTo>
                <a:lnTo>
                  <a:pt x="70560" y="347760"/>
                </a:lnTo>
                <a:lnTo>
                  <a:pt x="433440" y="347760"/>
                </a:lnTo>
                <a:lnTo>
                  <a:pt x="433440" y="80640"/>
                </a:lnTo>
                <a:close/>
                <a:moveTo>
                  <a:pt x="252000" y="0"/>
                </a:moveTo>
                <a:cubicBezTo>
                  <a:pt x="263134" y="0"/>
                  <a:pt x="272160" y="9026"/>
                  <a:pt x="272160" y="20160"/>
                </a:cubicBezTo>
                <a:lnTo>
                  <a:pt x="272160" y="40320"/>
                </a:lnTo>
                <a:lnTo>
                  <a:pt x="483840" y="40320"/>
                </a:lnTo>
                <a:cubicBezTo>
                  <a:pt x="494974" y="40320"/>
                  <a:pt x="504000" y="49346"/>
                  <a:pt x="504000" y="60480"/>
                </a:cubicBezTo>
                <a:cubicBezTo>
                  <a:pt x="504000" y="71614"/>
                  <a:pt x="494974" y="80640"/>
                  <a:pt x="483840" y="80640"/>
                </a:cubicBezTo>
                <a:lnTo>
                  <a:pt x="473760" y="80640"/>
                </a:lnTo>
                <a:lnTo>
                  <a:pt x="473760" y="347760"/>
                </a:lnTo>
                <a:lnTo>
                  <a:pt x="483840" y="347760"/>
                </a:lnTo>
                <a:cubicBezTo>
                  <a:pt x="494974" y="347760"/>
                  <a:pt x="504000" y="356786"/>
                  <a:pt x="504000" y="367920"/>
                </a:cubicBezTo>
                <a:cubicBezTo>
                  <a:pt x="504000" y="379054"/>
                  <a:pt x="494974" y="388080"/>
                  <a:pt x="483840" y="388080"/>
                </a:cubicBezTo>
                <a:lnTo>
                  <a:pt x="362975" y="388080"/>
                </a:lnTo>
                <a:lnTo>
                  <a:pt x="427140" y="449064"/>
                </a:lnTo>
                <a:cubicBezTo>
                  <a:pt x="432718" y="453930"/>
                  <a:pt x="435180" y="461462"/>
                  <a:pt x="433554" y="468683"/>
                </a:cubicBezTo>
                <a:cubicBezTo>
                  <a:pt x="431929" y="475904"/>
                  <a:pt x="426477" y="481654"/>
                  <a:pt x="419352" y="483661"/>
                </a:cubicBezTo>
                <a:cubicBezTo>
                  <a:pt x="412227" y="485667"/>
                  <a:pt x="404576" y="483608"/>
                  <a:pt x="399420" y="478296"/>
                </a:cubicBezTo>
                <a:lnTo>
                  <a:pt x="304429" y="388080"/>
                </a:lnTo>
                <a:lnTo>
                  <a:pt x="272160" y="388080"/>
                </a:lnTo>
                <a:lnTo>
                  <a:pt x="272160" y="483840"/>
                </a:lnTo>
                <a:cubicBezTo>
                  <a:pt x="272160" y="494974"/>
                  <a:pt x="263134" y="504000"/>
                  <a:pt x="252000" y="504000"/>
                </a:cubicBezTo>
                <a:cubicBezTo>
                  <a:pt x="240866" y="504000"/>
                  <a:pt x="231840" y="494974"/>
                  <a:pt x="231840" y="483840"/>
                </a:cubicBezTo>
                <a:lnTo>
                  <a:pt x="231840" y="388080"/>
                </a:lnTo>
                <a:lnTo>
                  <a:pt x="199572" y="388080"/>
                </a:lnTo>
                <a:lnTo>
                  <a:pt x="104580" y="478296"/>
                </a:lnTo>
                <a:cubicBezTo>
                  <a:pt x="96435" y="485402"/>
                  <a:pt x="84135" y="484821"/>
                  <a:pt x="76698" y="476977"/>
                </a:cubicBezTo>
                <a:cubicBezTo>
                  <a:pt x="69260" y="469134"/>
                  <a:pt x="69332" y="456821"/>
                  <a:pt x="76860" y="449064"/>
                </a:cubicBezTo>
                <a:lnTo>
                  <a:pt x="141026" y="388080"/>
                </a:lnTo>
                <a:lnTo>
                  <a:pt x="20160" y="388080"/>
                </a:lnTo>
                <a:cubicBezTo>
                  <a:pt x="9026" y="388080"/>
                  <a:pt x="0" y="379054"/>
                  <a:pt x="0" y="367920"/>
                </a:cubicBezTo>
                <a:cubicBezTo>
                  <a:pt x="0" y="356786"/>
                  <a:pt x="9026" y="347760"/>
                  <a:pt x="20160" y="347760"/>
                </a:cubicBezTo>
                <a:lnTo>
                  <a:pt x="30240" y="347760"/>
                </a:lnTo>
                <a:lnTo>
                  <a:pt x="30240" y="80640"/>
                </a:lnTo>
                <a:lnTo>
                  <a:pt x="20160" y="80640"/>
                </a:lnTo>
                <a:cubicBezTo>
                  <a:pt x="9026" y="80640"/>
                  <a:pt x="0" y="71614"/>
                  <a:pt x="0" y="60480"/>
                </a:cubicBezTo>
                <a:cubicBezTo>
                  <a:pt x="0" y="49346"/>
                  <a:pt x="9026" y="40320"/>
                  <a:pt x="20160" y="40320"/>
                </a:cubicBezTo>
                <a:lnTo>
                  <a:pt x="231840" y="40320"/>
                </a:lnTo>
                <a:lnTo>
                  <a:pt x="231840" y="20160"/>
                </a:lnTo>
                <a:cubicBezTo>
                  <a:pt x="231840" y="9026"/>
                  <a:pt x="240866" y="0"/>
                  <a:pt x="252000" y="0"/>
                </a:cubicBezTo>
                <a:close/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: 形状 43"/>
          <p:cNvSpPr/>
          <p:nvPr>
            <p:custDataLst>
              <p:tags r:id="rId7"/>
            </p:custDataLst>
          </p:nvPr>
        </p:nvSpPr>
        <p:spPr>
          <a:xfrm>
            <a:off x="9763820" y="1672907"/>
            <a:ext cx="404495" cy="321310"/>
          </a:xfrm>
          <a:custGeom>
            <a:avLst/>
            <a:gdLst>
              <a:gd name="connsiteX0" fmla="*/ 296944 w 504001"/>
              <a:gd name="connsiteY0" fmla="*/ 112577 h 400512"/>
              <a:gd name="connsiteX1" fmla="*/ 314944 w 504001"/>
              <a:gd name="connsiteY1" fmla="*/ 130577 h 400512"/>
              <a:gd name="connsiteX2" fmla="*/ 314944 w 504001"/>
              <a:gd name="connsiteY2" fmla="*/ 148577 h 400512"/>
              <a:gd name="connsiteX3" fmla="*/ 296944 w 504001"/>
              <a:gd name="connsiteY3" fmla="*/ 166577 h 400512"/>
              <a:gd name="connsiteX4" fmla="*/ 278944 w 504001"/>
              <a:gd name="connsiteY4" fmla="*/ 148577 h 400512"/>
              <a:gd name="connsiteX5" fmla="*/ 278944 w 504001"/>
              <a:gd name="connsiteY5" fmla="*/ 130577 h 400512"/>
              <a:gd name="connsiteX6" fmla="*/ 296944 w 504001"/>
              <a:gd name="connsiteY6" fmla="*/ 112577 h 400512"/>
              <a:gd name="connsiteX7" fmla="*/ 207058 w 504001"/>
              <a:gd name="connsiteY7" fmla="*/ 112577 h 400512"/>
              <a:gd name="connsiteX8" fmla="*/ 225058 w 504001"/>
              <a:gd name="connsiteY8" fmla="*/ 130577 h 400512"/>
              <a:gd name="connsiteX9" fmla="*/ 225058 w 504001"/>
              <a:gd name="connsiteY9" fmla="*/ 148577 h 400512"/>
              <a:gd name="connsiteX10" fmla="*/ 207058 w 504001"/>
              <a:gd name="connsiteY10" fmla="*/ 166577 h 400512"/>
              <a:gd name="connsiteX11" fmla="*/ 189058 w 504001"/>
              <a:gd name="connsiteY11" fmla="*/ 148577 h 400512"/>
              <a:gd name="connsiteX12" fmla="*/ 189058 w 504001"/>
              <a:gd name="connsiteY12" fmla="*/ 130577 h 400512"/>
              <a:gd name="connsiteX13" fmla="*/ 207058 w 504001"/>
              <a:gd name="connsiteY13" fmla="*/ 112577 h 400512"/>
              <a:gd name="connsiteX14" fmla="*/ 117172 w 504001"/>
              <a:gd name="connsiteY14" fmla="*/ 112577 h 400512"/>
              <a:gd name="connsiteX15" fmla="*/ 135172 w 504001"/>
              <a:gd name="connsiteY15" fmla="*/ 130577 h 400512"/>
              <a:gd name="connsiteX16" fmla="*/ 135172 w 504001"/>
              <a:gd name="connsiteY16" fmla="*/ 148577 h 400512"/>
              <a:gd name="connsiteX17" fmla="*/ 117172 w 504001"/>
              <a:gd name="connsiteY17" fmla="*/ 166577 h 400512"/>
              <a:gd name="connsiteX18" fmla="*/ 99172 w 504001"/>
              <a:gd name="connsiteY18" fmla="*/ 148577 h 400512"/>
              <a:gd name="connsiteX19" fmla="*/ 99172 w 504001"/>
              <a:gd name="connsiteY19" fmla="*/ 130577 h 400512"/>
              <a:gd name="connsiteX20" fmla="*/ 117172 w 504001"/>
              <a:gd name="connsiteY20" fmla="*/ 112577 h 400512"/>
              <a:gd name="connsiteX21" fmla="*/ 418501 w 504001"/>
              <a:gd name="connsiteY21" fmla="*/ 94500 h 400512"/>
              <a:gd name="connsiteX22" fmla="*/ 418501 w 504001"/>
              <a:gd name="connsiteY22" fmla="*/ 256500 h 400512"/>
              <a:gd name="connsiteX23" fmla="*/ 400501 w 504001"/>
              <a:gd name="connsiteY23" fmla="*/ 274500 h 400512"/>
              <a:gd name="connsiteX24" fmla="*/ 144000 w 504001"/>
              <a:gd name="connsiteY24" fmla="*/ 274500 h 400512"/>
              <a:gd name="connsiteX25" fmla="*/ 144000 w 504001"/>
              <a:gd name="connsiteY25" fmla="*/ 310500 h 400512"/>
              <a:gd name="connsiteX26" fmla="*/ 418501 w 504001"/>
              <a:gd name="connsiteY26" fmla="*/ 310500 h 400512"/>
              <a:gd name="connsiteX27" fmla="*/ 429751 w 504001"/>
              <a:gd name="connsiteY27" fmla="*/ 314438 h 400512"/>
              <a:gd name="connsiteX28" fmla="*/ 468001 w 504001"/>
              <a:gd name="connsiteY28" fmla="*/ 345049 h 400512"/>
              <a:gd name="connsiteX29" fmla="*/ 468001 w 504001"/>
              <a:gd name="connsiteY29" fmla="*/ 94500 h 400512"/>
              <a:gd name="connsiteX30" fmla="*/ 36000 w 504001"/>
              <a:gd name="connsiteY30" fmla="*/ 36000 h 400512"/>
              <a:gd name="connsiteX31" fmla="*/ 36000 w 504001"/>
              <a:gd name="connsiteY31" fmla="*/ 280547 h 400512"/>
              <a:gd name="connsiteX32" fmla="*/ 72771 w 504001"/>
              <a:gd name="connsiteY32" fmla="*/ 243771 h 400512"/>
              <a:gd name="connsiteX33" fmla="*/ 85500 w 504001"/>
              <a:gd name="connsiteY33" fmla="*/ 238500 h 400512"/>
              <a:gd name="connsiteX34" fmla="*/ 382500 w 504001"/>
              <a:gd name="connsiteY34" fmla="*/ 238500 h 400512"/>
              <a:gd name="connsiteX35" fmla="*/ 382500 w 504001"/>
              <a:gd name="connsiteY35" fmla="*/ 36000 h 400512"/>
              <a:gd name="connsiteX36" fmla="*/ 18000 w 504001"/>
              <a:gd name="connsiteY36" fmla="*/ 0 h 400512"/>
              <a:gd name="connsiteX37" fmla="*/ 400501 w 504001"/>
              <a:gd name="connsiteY37" fmla="*/ 0 h 400512"/>
              <a:gd name="connsiteX38" fmla="*/ 418501 w 504001"/>
              <a:gd name="connsiteY38" fmla="*/ 18000 h 400512"/>
              <a:gd name="connsiteX39" fmla="*/ 418501 w 504001"/>
              <a:gd name="connsiteY39" fmla="*/ 58500 h 400512"/>
              <a:gd name="connsiteX40" fmla="*/ 486001 w 504001"/>
              <a:gd name="connsiteY40" fmla="*/ 58500 h 400512"/>
              <a:gd name="connsiteX41" fmla="*/ 504001 w 504001"/>
              <a:gd name="connsiteY41" fmla="*/ 76500 h 400512"/>
              <a:gd name="connsiteX42" fmla="*/ 504001 w 504001"/>
              <a:gd name="connsiteY42" fmla="*/ 382500 h 400512"/>
              <a:gd name="connsiteX43" fmla="*/ 493800 w 504001"/>
              <a:gd name="connsiteY43" fmla="*/ 398734 h 400512"/>
              <a:gd name="connsiteX44" fmla="*/ 474751 w 504001"/>
              <a:gd name="connsiteY44" fmla="*/ 396563 h 400512"/>
              <a:gd name="connsiteX45" fmla="*/ 412184 w 504001"/>
              <a:gd name="connsiteY45" fmla="*/ 346500 h 400512"/>
              <a:gd name="connsiteX46" fmla="*/ 126000 w 504001"/>
              <a:gd name="connsiteY46" fmla="*/ 346500 h 400512"/>
              <a:gd name="connsiteX47" fmla="*/ 108000 w 504001"/>
              <a:gd name="connsiteY47" fmla="*/ 328500 h 400512"/>
              <a:gd name="connsiteX48" fmla="*/ 108000 w 504001"/>
              <a:gd name="connsiteY48" fmla="*/ 274500 h 400512"/>
              <a:gd name="connsiteX49" fmla="*/ 92953 w 504001"/>
              <a:gd name="connsiteY49" fmla="*/ 274500 h 400512"/>
              <a:gd name="connsiteX50" fmla="*/ 30729 w 504001"/>
              <a:gd name="connsiteY50" fmla="*/ 336730 h 400512"/>
              <a:gd name="connsiteX51" fmla="*/ 11111 w 504001"/>
              <a:gd name="connsiteY51" fmla="*/ 340633 h 400512"/>
              <a:gd name="connsiteX52" fmla="*/ 0 w 504001"/>
              <a:gd name="connsiteY52" fmla="*/ 324000 h 400512"/>
              <a:gd name="connsiteX53" fmla="*/ 0 w 504001"/>
              <a:gd name="connsiteY53" fmla="*/ 18000 h 400512"/>
              <a:gd name="connsiteX54" fmla="*/ 18000 w 504001"/>
              <a:gd name="connsiteY54" fmla="*/ 0 h 40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04001" h="400512">
                <a:moveTo>
                  <a:pt x="296944" y="112577"/>
                </a:moveTo>
                <a:cubicBezTo>
                  <a:pt x="306885" y="112577"/>
                  <a:pt x="314944" y="120636"/>
                  <a:pt x="314944" y="130577"/>
                </a:cubicBezTo>
                <a:lnTo>
                  <a:pt x="314944" y="148577"/>
                </a:lnTo>
                <a:cubicBezTo>
                  <a:pt x="314944" y="158518"/>
                  <a:pt x="306885" y="166577"/>
                  <a:pt x="296944" y="166577"/>
                </a:cubicBezTo>
                <a:cubicBezTo>
                  <a:pt x="287003" y="166577"/>
                  <a:pt x="278944" y="158518"/>
                  <a:pt x="278944" y="148577"/>
                </a:cubicBezTo>
                <a:lnTo>
                  <a:pt x="278944" y="130577"/>
                </a:lnTo>
                <a:cubicBezTo>
                  <a:pt x="278944" y="120636"/>
                  <a:pt x="287003" y="112577"/>
                  <a:pt x="296944" y="112577"/>
                </a:cubicBezTo>
                <a:close/>
                <a:moveTo>
                  <a:pt x="207058" y="112577"/>
                </a:moveTo>
                <a:cubicBezTo>
                  <a:pt x="216999" y="112577"/>
                  <a:pt x="225058" y="120636"/>
                  <a:pt x="225058" y="130577"/>
                </a:cubicBezTo>
                <a:lnTo>
                  <a:pt x="225058" y="148577"/>
                </a:lnTo>
                <a:cubicBezTo>
                  <a:pt x="225058" y="158518"/>
                  <a:pt x="216999" y="166577"/>
                  <a:pt x="207058" y="166577"/>
                </a:cubicBezTo>
                <a:cubicBezTo>
                  <a:pt x="197117" y="166577"/>
                  <a:pt x="189058" y="158518"/>
                  <a:pt x="189058" y="148577"/>
                </a:cubicBezTo>
                <a:lnTo>
                  <a:pt x="189058" y="130577"/>
                </a:lnTo>
                <a:cubicBezTo>
                  <a:pt x="189058" y="120636"/>
                  <a:pt x="197117" y="112577"/>
                  <a:pt x="207058" y="112577"/>
                </a:cubicBezTo>
                <a:close/>
                <a:moveTo>
                  <a:pt x="117172" y="112577"/>
                </a:moveTo>
                <a:cubicBezTo>
                  <a:pt x="127114" y="112577"/>
                  <a:pt x="135172" y="120636"/>
                  <a:pt x="135172" y="130577"/>
                </a:cubicBezTo>
                <a:lnTo>
                  <a:pt x="135172" y="148577"/>
                </a:lnTo>
                <a:cubicBezTo>
                  <a:pt x="135172" y="158518"/>
                  <a:pt x="127114" y="166577"/>
                  <a:pt x="117172" y="166577"/>
                </a:cubicBezTo>
                <a:cubicBezTo>
                  <a:pt x="107231" y="166577"/>
                  <a:pt x="99172" y="158518"/>
                  <a:pt x="99172" y="148577"/>
                </a:cubicBezTo>
                <a:lnTo>
                  <a:pt x="99172" y="130577"/>
                </a:lnTo>
                <a:cubicBezTo>
                  <a:pt x="99172" y="120636"/>
                  <a:pt x="107231" y="112577"/>
                  <a:pt x="117172" y="112577"/>
                </a:cubicBezTo>
                <a:close/>
                <a:moveTo>
                  <a:pt x="418501" y="94500"/>
                </a:moveTo>
                <a:lnTo>
                  <a:pt x="418501" y="256500"/>
                </a:lnTo>
                <a:cubicBezTo>
                  <a:pt x="418501" y="266441"/>
                  <a:pt x="410442" y="274500"/>
                  <a:pt x="400501" y="274500"/>
                </a:cubicBezTo>
                <a:lnTo>
                  <a:pt x="144000" y="274500"/>
                </a:lnTo>
                <a:lnTo>
                  <a:pt x="144000" y="310500"/>
                </a:lnTo>
                <a:lnTo>
                  <a:pt x="418501" y="310500"/>
                </a:lnTo>
                <a:cubicBezTo>
                  <a:pt x="422589" y="310497"/>
                  <a:pt x="426557" y="311886"/>
                  <a:pt x="429751" y="314438"/>
                </a:cubicBezTo>
                <a:lnTo>
                  <a:pt x="468001" y="345049"/>
                </a:lnTo>
                <a:lnTo>
                  <a:pt x="468001" y="94500"/>
                </a:lnTo>
                <a:close/>
                <a:moveTo>
                  <a:pt x="36000" y="36000"/>
                </a:moveTo>
                <a:lnTo>
                  <a:pt x="36000" y="280547"/>
                </a:lnTo>
                <a:lnTo>
                  <a:pt x="72771" y="243771"/>
                </a:lnTo>
                <a:cubicBezTo>
                  <a:pt x="76147" y="240395"/>
                  <a:pt x="80726" y="238500"/>
                  <a:pt x="85500" y="238500"/>
                </a:cubicBezTo>
                <a:lnTo>
                  <a:pt x="382500" y="238500"/>
                </a:lnTo>
                <a:lnTo>
                  <a:pt x="382500" y="36000"/>
                </a:lnTo>
                <a:close/>
                <a:moveTo>
                  <a:pt x="18000" y="0"/>
                </a:moveTo>
                <a:lnTo>
                  <a:pt x="400501" y="0"/>
                </a:lnTo>
                <a:cubicBezTo>
                  <a:pt x="410442" y="0"/>
                  <a:pt x="418501" y="8059"/>
                  <a:pt x="418501" y="18000"/>
                </a:cubicBezTo>
                <a:lnTo>
                  <a:pt x="418501" y="58500"/>
                </a:lnTo>
                <a:lnTo>
                  <a:pt x="486001" y="58500"/>
                </a:lnTo>
                <a:cubicBezTo>
                  <a:pt x="495942" y="58500"/>
                  <a:pt x="504001" y="66559"/>
                  <a:pt x="504001" y="76500"/>
                </a:cubicBezTo>
                <a:lnTo>
                  <a:pt x="504001" y="382500"/>
                </a:lnTo>
                <a:cubicBezTo>
                  <a:pt x="504005" y="389423"/>
                  <a:pt x="500039" y="395735"/>
                  <a:pt x="493800" y="398734"/>
                </a:cubicBezTo>
                <a:cubicBezTo>
                  <a:pt x="487561" y="401734"/>
                  <a:pt x="480155" y="400890"/>
                  <a:pt x="474751" y="396563"/>
                </a:cubicBezTo>
                <a:lnTo>
                  <a:pt x="412184" y="346500"/>
                </a:lnTo>
                <a:lnTo>
                  <a:pt x="126000" y="346500"/>
                </a:lnTo>
                <a:cubicBezTo>
                  <a:pt x="116059" y="346500"/>
                  <a:pt x="108000" y="338441"/>
                  <a:pt x="108000" y="328500"/>
                </a:cubicBezTo>
                <a:lnTo>
                  <a:pt x="108000" y="274500"/>
                </a:lnTo>
                <a:lnTo>
                  <a:pt x="92953" y="274500"/>
                </a:lnTo>
                <a:lnTo>
                  <a:pt x="30729" y="336730"/>
                </a:lnTo>
                <a:cubicBezTo>
                  <a:pt x="25581" y="341879"/>
                  <a:pt x="17838" y="343420"/>
                  <a:pt x="11111" y="340633"/>
                </a:cubicBezTo>
                <a:cubicBezTo>
                  <a:pt x="4384" y="337846"/>
                  <a:pt x="-1" y="331281"/>
                  <a:pt x="0" y="324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1"/>
          </a:solidFill>
          <a:ln w="5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图形 18" descr="32313538383938393b32313538373838333bc6ecd6c4"/>
          <p:cNvSpPr/>
          <p:nvPr>
            <p:custDataLst>
              <p:tags r:id="rId8"/>
            </p:custDataLst>
          </p:nvPr>
        </p:nvSpPr>
        <p:spPr>
          <a:xfrm>
            <a:off x="5823010" y="4207827"/>
            <a:ext cx="376555" cy="404495"/>
          </a:xfrm>
          <a:custGeom>
            <a:avLst/>
            <a:gdLst>
              <a:gd name="connsiteX0" fmla="*/ 448156 w 468720"/>
              <a:gd name="connsiteY0" fmla="*/ 75216 h 504000"/>
              <a:gd name="connsiteX1" fmla="*/ 317116 w 468720"/>
              <a:gd name="connsiteY1" fmla="*/ 75216 h 504000"/>
              <a:gd name="connsiteX2" fmla="*/ 317116 w 468720"/>
              <a:gd name="connsiteY2" fmla="*/ 19776 h 504000"/>
              <a:gd name="connsiteX3" fmla="*/ 296956 w 468720"/>
              <a:gd name="connsiteY3" fmla="*/ -384 h 504000"/>
              <a:gd name="connsiteX4" fmla="*/ 19756 w 468720"/>
              <a:gd name="connsiteY4" fmla="*/ -384 h 504000"/>
              <a:gd name="connsiteX5" fmla="*/ -404 w 468720"/>
              <a:gd name="connsiteY5" fmla="*/ 19776 h 504000"/>
              <a:gd name="connsiteX6" fmla="*/ -404 w 468720"/>
              <a:gd name="connsiteY6" fmla="*/ 483456 h 504000"/>
              <a:gd name="connsiteX7" fmla="*/ 19756 w 468720"/>
              <a:gd name="connsiteY7" fmla="*/ 503616 h 504000"/>
              <a:gd name="connsiteX8" fmla="*/ 95356 w 468720"/>
              <a:gd name="connsiteY8" fmla="*/ 503616 h 504000"/>
              <a:gd name="connsiteX9" fmla="*/ 115516 w 468720"/>
              <a:gd name="connsiteY9" fmla="*/ 483456 h 504000"/>
              <a:gd name="connsiteX10" fmla="*/ 115516 w 468720"/>
              <a:gd name="connsiteY10" fmla="*/ 317136 h 504000"/>
              <a:gd name="connsiteX11" fmla="*/ 276796 w 468720"/>
              <a:gd name="connsiteY11" fmla="*/ 317136 h 504000"/>
              <a:gd name="connsiteX12" fmla="*/ 276796 w 468720"/>
              <a:gd name="connsiteY12" fmla="*/ 372576 h 504000"/>
              <a:gd name="connsiteX13" fmla="*/ 296956 w 468720"/>
              <a:gd name="connsiteY13" fmla="*/ 392736 h 504000"/>
              <a:gd name="connsiteX14" fmla="*/ 448156 w 468720"/>
              <a:gd name="connsiteY14" fmla="*/ 392736 h 504000"/>
              <a:gd name="connsiteX15" fmla="*/ 468316 w 468720"/>
              <a:gd name="connsiteY15" fmla="*/ 372576 h 504000"/>
              <a:gd name="connsiteX16" fmla="*/ 468316 w 468720"/>
              <a:gd name="connsiteY16" fmla="*/ 95376 h 504000"/>
              <a:gd name="connsiteX17" fmla="*/ 448156 w 468720"/>
              <a:gd name="connsiteY17" fmla="*/ 75216 h 504000"/>
              <a:gd name="connsiteX18" fmla="*/ 75196 w 468720"/>
              <a:gd name="connsiteY18" fmla="*/ 463296 h 504000"/>
              <a:gd name="connsiteX19" fmla="*/ 39916 w 468720"/>
              <a:gd name="connsiteY19" fmla="*/ 463296 h 504000"/>
              <a:gd name="connsiteX20" fmla="*/ 39916 w 468720"/>
              <a:gd name="connsiteY20" fmla="*/ 39936 h 504000"/>
              <a:gd name="connsiteX21" fmla="*/ 75196 w 468720"/>
              <a:gd name="connsiteY21" fmla="*/ 39936 h 504000"/>
              <a:gd name="connsiteX22" fmla="*/ 75196 w 468720"/>
              <a:gd name="connsiteY22" fmla="*/ 463296 h 504000"/>
              <a:gd name="connsiteX23" fmla="*/ 115516 w 468720"/>
              <a:gd name="connsiteY23" fmla="*/ 276816 h 504000"/>
              <a:gd name="connsiteX24" fmla="*/ 115516 w 468720"/>
              <a:gd name="connsiteY24" fmla="*/ 39936 h 504000"/>
              <a:gd name="connsiteX25" fmla="*/ 276796 w 468720"/>
              <a:gd name="connsiteY25" fmla="*/ 39936 h 504000"/>
              <a:gd name="connsiteX26" fmla="*/ 276796 w 468720"/>
              <a:gd name="connsiteY26" fmla="*/ 276816 h 504000"/>
              <a:gd name="connsiteX27" fmla="*/ 115516 w 468720"/>
              <a:gd name="connsiteY27" fmla="*/ 276816 h 504000"/>
              <a:gd name="connsiteX28" fmla="*/ 427996 w 468720"/>
              <a:gd name="connsiteY28" fmla="*/ 352416 h 504000"/>
              <a:gd name="connsiteX29" fmla="*/ 317116 w 468720"/>
              <a:gd name="connsiteY29" fmla="*/ 352416 h 504000"/>
              <a:gd name="connsiteX30" fmla="*/ 317116 w 468720"/>
              <a:gd name="connsiteY30" fmla="*/ 115536 h 504000"/>
              <a:gd name="connsiteX31" fmla="*/ 427996 w 468720"/>
              <a:gd name="connsiteY31" fmla="*/ 115536 h 504000"/>
              <a:gd name="connsiteX32" fmla="*/ 427996 w 468720"/>
              <a:gd name="connsiteY32" fmla="*/ 352416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8720" h="504000">
                <a:moveTo>
                  <a:pt x="448156" y="75216"/>
                </a:moveTo>
                <a:lnTo>
                  <a:pt x="317116" y="75216"/>
                </a:lnTo>
                <a:lnTo>
                  <a:pt x="317116" y="19776"/>
                </a:lnTo>
                <a:cubicBezTo>
                  <a:pt x="317116" y="8642"/>
                  <a:pt x="308090" y="-384"/>
                  <a:pt x="296956" y="-384"/>
                </a:cubicBezTo>
                <a:lnTo>
                  <a:pt x="19756" y="-384"/>
                </a:lnTo>
                <a:cubicBezTo>
                  <a:pt x="8622" y="-384"/>
                  <a:pt x="-404" y="8642"/>
                  <a:pt x="-404" y="19776"/>
                </a:cubicBezTo>
                <a:lnTo>
                  <a:pt x="-404" y="483456"/>
                </a:lnTo>
                <a:cubicBezTo>
                  <a:pt x="-404" y="494590"/>
                  <a:pt x="8622" y="503616"/>
                  <a:pt x="19756" y="503616"/>
                </a:cubicBezTo>
                <a:lnTo>
                  <a:pt x="95356" y="503616"/>
                </a:lnTo>
                <a:cubicBezTo>
                  <a:pt x="106490" y="503616"/>
                  <a:pt x="115516" y="494590"/>
                  <a:pt x="115516" y="483456"/>
                </a:cubicBezTo>
                <a:lnTo>
                  <a:pt x="115516" y="317136"/>
                </a:lnTo>
                <a:lnTo>
                  <a:pt x="276796" y="317136"/>
                </a:lnTo>
                <a:lnTo>
                  <a:pt x="276796" y="372576"/>
                </a:lnTo>
                <a:cubicBezTo>
                  <a:pt x="276796" y="383710"/>
                  <a:pt x="285822" y="392736"/>
                  <a:pt x="296956" y="392736"/>
                </a:cubicBezTo>
                <a:lnTo>
                  <a:pt x="448156" y="392736"/>
                </a:lnTo>
                <a:cubicBezTo>
                  <a:pt x="459290" y="392736"/>
                  <a:pt x="468316" y="383710"/>
                  <a:pt x="468316" y="372576"/>
                </a:cubicBezTo>
                <a:lnTo>
                  <a:pt x="468316" y="95376"/>
                </a:lnTo>
                <a:cubicBezTo>
                  <a:pt x="468316" y="84242"/>
                  <a:pt x="459290" y="75216"/>
                  <a:pt x="448156" y="75216"/>
                </a:cubicBezTo>
                <a:moveTo>
                  <a:pt x="75196" y="463296"/>
                </a:moveTo>
                <a:lnTo>
                  <a:pt x="39916" y="463296"/>
                </a:lnTo>
                <a:lnTo>
                  <a:pt x="39916" y="39936"/>
                </a:lnTo>
                <a:lnTo>
                  <a:pt x="75196" y="39936"/>
                </a:lnTo>
                <a:lnTo>
                  <a:pt x="75196" y="463296"/>
                </a:lnTo>
                <a:moveTo>
                  <a:pt x="115516" y="276816"/>
                </a:moveTo>
                <a:lnTo>
                  <a:pt x="115516" y="39936"/>
                </a:lnTo>
                <a:lnTo>
                  <a:pt x="276796" y="39936"/>
                </a:lnTo>
                <a:lnTo>
                  <a:pt x="276796" y="276816"/>
                </a:lnTo>
                <a:lnTo>
                  <a:pt x="115516" y="276816"/>
                </a:lnTo>
                <a:moveTo>
                  <a:pt x="427996" y="352416"/>
                </a:moveTo>
                <a:lnTo>
                  <a:pt x="317116" y="352416"/>
                </a:lnTo>
                <a:lnTo>
                  <a:pt x="317116" y="115536"/>
                </a:lnTo>
                <a:lnTo>
                  <a:pt x="427996" y="115536"/>
                </a:lnTo>
                <a:lnTo>
                  <a:pt x="427996" y="352416"/>
                </a:lnTo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形 14" descr="32313538383938393b32313538373837303bb9abcec4b0fc"/>
          <p:cNvSpPr/>
          <p:nvPr>
            <p:custDataLst>
              <p:tags r:id="rId9"/>
            </p:custDataLst>
          </p:nvPr>
        </p:nvSpPr>
        <p:spPr>
          <a:xfrm>
            <a:off x="9763820" y="4231957"/>
            <a:ext cx="404495" cy="356235"/>
          </a:xfrm>
          <a:custGeom>
            <a:avLst/>
            <a:gdLst>
              <a:gd name="connsiteX0" fmla="*/ 483456 w 504000"/>
              <a:gd name="connsiteY0" fmla="*/ 70176 h 443520"/>
              <a:gd name="connsiteX1" fmla="*/ 367536 w 504000"/>
              <a:gd name="connsiteY1" fmla="*/ 70176 h 443520"/>
              <a:gd name="connsiteX2" fmla="*/ 367536 w 504000"/>
              <a:gd name="connsiteY2" fmla="*/ 19776 h 443520"/>
              <a:gd name="connsiteX3" fmla="*/ 347376 w 504000"/>
              <a:gd name="connsiteY3" fmla="*/ -384 h 443520"/>
              <a:gd name="connsiteX4" fmla="*/ 155856 w 504000"/>
              <a:gd name="connsiteY4" fmla="*/ -384 h 443520"/>
              <a:gd name="connsiteX5" fmla="*/ 135696 w 504000"/>
              <a:gd name="connsiteY5" fmla="*/ 19776 h 443520"/>
              <a:gd name="connsiteX6" fmla="*/ 135696 w 504000"/>
              <a:gd name="connsiteY6" fmla="*/ 70176 h 443520"/>
              <a:gd name="connsiteX7" fmla="*/ 19776 w 504000"/>
              <a:gd name="connsiteY7" fmla="*/ 70176 h 443520"/>
              <a:gd name="connsiteX8" fmla="*/ -384 w 504000"/>
              <a:gd name="connsiteY8" fmla="*/ 90336 h 443520"/>
              <a:gd name="connsiteX9" fmla="*/ -384 w 504000"/>
              <a:gd name="connsiteY9" fmla="*/ 422976 h 443520"/>
              <a:gd name="connsiteX10" fmla="*/ 19776 w 504000"/>
              <a:gd name="connsiteY10" fmla="*/ 443136 h 443520"/>
              <a:gd name="connsiteX11" fmla="*/ 483456 w 504000"/>
              <a:gd name="connsiteY11" fmla="*/ 443136 h 443520"/>
              <a:gd name="connsiteX12" fmla="*/ 503616 w 504000"/>
              <a:gd name="connsiteY12" fmla="*/ 422976 h 443520"/>
              <a:gd name="connsiteX13" fmla="*/ 503616 w 504000"/>
              <a:gd name="connsiteY13" fmla="*/ 90336 h 443520"/>
              <a:gd name="connsiteX14" fmla="*/ 483456 w 504000"/>
              <a:gd name="connsiteY14" fmla="*/ 70176 h 443520"/>
              <a:gd name="connsiteX15" fmla="*/ 176016 w 504000"/>
              <a:gd name="connsiteY15" fmla="*/ 39936 h 443520"/>
              <a:gd name="connsiteX16" fmla="*/ 327216 w 504000"/>
              <a:gd name="connsiteY16" fmla="*/ 39936 h 443520"/>
              <a:gd name="connsiteX17" fmla="*/ 327216 w 504000"/>
              <a:gd name="connsiteY17" fmla="*/ 70176 h 443520"/>
              <a:gd name="connsiteX18" fmla="*/ 176016 w 504000"/>
              <a:gd name="connsiteY18" fmla="*/ 70176 h 443520"/>
              <a:gd name="connsiteX19" fmla="*/ 176016 w 504000"/>
              <a:gd name="connsiteY19" fmla="*/ 39936 h 443520"/>
              <a:gd name="connsiteX20" fmla="*/ 155856 w 504000"/>
              <a:gd name="connsiteY20" fmla="*/ 110496 h 443520"/>
              <a:gd name="connsiteX21" fmla="*/ 463296 w 504000"/>
              <a:gd name="connsiteY21" fmla="*/ 110496 h 443520"/>
              <a:gd name="connsiteX22" fmla="*/ 463296 w 504000"/>
              <a:gd name="connsiteY22" fmla="*/ 170976 h 443520"/>
              <a:gd name="connsiteX23" fmla="*/ 39936 w 504000"/>
              <a:gd name="connsiteY23" fmla="*/ 170976 h 443520"/>
              <a:gd name="connsiteX24" fmla="*/ 39936 w 504000"/>
              <a:gd name="connsiteY24" fmla="*/ 110496 h 443520"/>
              <a:gd name="connsiteX25" fmla="*/ 155856 w 504000"/>
              <a:gd name="connsiteY25" fmla="*/ 110496 h 443520"/>
              <a:gd name="connsiteX26" fmla="*/ 315372 w 504000"/>
              <a:gd name="connsiteY26" fmla="*/ 211296 h 443520"/>
              <a:gd name="connsiteX27" fmla="*/ 251616 w 504000"/>
              <a:gd name="connsiteY27" fmla="*/ 261715 h 443520"/>
              <a:gd name="connsiteX28" fmla="*/ 187860 w 504000"/>
              <a:gd name="connsiteY28" fmla="*/ 211296 h 443520"/>
              <a:gd name="connsiteX29" fmla="*/ 315372 w 504000"/>
              <a:gd name="connsiteY29" fmla="*/ 211296 h 443520"/>
              <a:gd name="connsiteX30" fmla="*/ 39936 w 504000"/>
              <a:gd name="connsiteY30" fmla="*/ 402816 h 443520"/>
              <a:gd name="connsiteX31" fmla="*/ 39936 w 504000"/>
              <a:gd name="connsiteY31" fmla="*/ 211296 h 443520"/>
              <a:gd name="connsiteX32" fmla="*/ 146860 w 504000"/>
              <a:gd name="connsiteY32" fmla="*/ 211296 h 443520"/>
              <a:gd name="connsiteX33" fmla="*/ 251616 w 504000"/>
              <a:gd name="connsiteY33" fmla="*/ 302016 h 443520"/>
              <a:gd name="connsiteX34" fmla="*/ 356373 w 504000"/>
              <a:gd name="connsiteY34" fmla="*/ 211296 h 443520"/>
              <a:gd name="connsiteX35" fmla="*/ 463296 w 504000"/>
              <a:gd name="connsiteY35" fmla="*/ 211296 h 443520"/>
              <a:gd name="connsiteX36" fmla="*/ 463296 w 504000"/>
              <a:gd name="connsiteY36" fmla="*/ 402816 h 443520"/>
              <a:gd name="connsiteX37" fmla="*/ 39936 w 504000"/>
              <a:gd name="connsiteY37" fmla="*/ 402816 h 44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4000" h="443520">
                <a:moveTo>
                  <a:pt x="483456" y="70176"/>
                </a:moveTo>
                <a:lnTo>
                  <a:pt x="367536" y="70176"/>
                </a:lnTo>
                <a:lnTo>
                  <a:pt x="367536" y="19776"/>
                </a:lnTo>
                <a:cubicBezTo>
                  <a:pt x="367536" y="8642"/>
                  <a:pt x="358510" y="-384"/>
                  <a:pt x="347376" y="-384"/>
                </a:cubicBezTo>
                <a:lnTo>
                  <a:pt x="155856" y="-384"/>
                </a:lnTo>
                <a:cubicBezTo>
                  <a:pt x="144722" y="-384"/>
                  <a:pt x="135696" y="8642"/>
                  <a:pt x="135696" y="19776"/>
                </a:cubicBezTo>
                <a:lnTo>
                  <a:pt x="135696" y="70176"/>
                </a:lnTo>
                <a:lnTo>
                  <a:pt x="19776" y="70176"/>
                </a:lnTo>
                <a:cubicBezTo>
                  <a:pt x="8642" y="70176"/>
                  <a:pt x="-384" y="79202"/>
                  <a:pt x="-384" y="90336"/>
                </a:cubicBezTo>
                <a:lnTo>
                  <a:pt x="-384" y="422976"/>
                </a:lnTo>
                <a:cubicBezTo>
                  <a:pt x="-384" y="434110"/>
                  <a:pt x="8642" y="443136"/>
                  <a:pt x="19776" y="443136"/>
                </a:cubicBezTo>
                <a:lnTo>
                  <a:pt x="483456" y="443136"/>
                </a:lnTo>
                <a:cubicBezTo>
                  <a:pt x="494590" y="443136"/>
                  <a:pt x="503616" y="434110"/>
                  <a:pt x="503616" y="422976"/>
                </a:cubicBezTo>
                <a:lnTo>
                  <a:pt x="503616" y="90336"/>
                </a:lnTo>
                <a:cubicBezTo>
                  <a:pt x="503616" y="79202"/>
                  <a:pt x="494590" y="70176"/>
                  <a:pt x="483456" y="70176"/>
                </a:cubicBezTo>
                <a:moveTo>
                  <a:pt x="176016" y="39936"/>
                </a:moveTo>
                <a:lnTo>
                  <a:pt x="327216" y="39936"/>
                </a:lnTo>
                <a:lnTo>
                  <a:pt x="327216" y="70176"/>
                </a:lnTo>
                <a:lnTo>
                  <a:pt x="176016" y="70176"/>
                </a:lnTo>
                <a:lnTo>
                  <a:pt x="176016" y="39936"/>
                </a:lnTo>
                <a:moveTo>
                  <a:pt x="155856" y="110496"/>
                </a:moveTo>
                <a:lnTo>
                  <a:pt x="463296" y="110496"/>
                </a:lnTo>
                <a:lnTo>
                  <a:pt x="463296" y="170976"/>
                </a:lnTo>
                <a:lnTo>
                  <a:pt x="39936" y="170976"/>
                </a:lnTo>
                <a:lnTo>
                  <a:pt x="39936" y="110496"/>
                </a:lnTo>
                <a:lnTo>
                  <a:pt x="155856" y="110496"/>
                </a:lnTo>
                <a:moveTo>
                  <a:pt x="315372" y="211296"/>
                </a:moveTo>
                <a:cubicBezTo>
                  <a:pt x="308373" y="240847"/>
                  <a:pt x="281985" y="261715"/>
                  <a:pt x="251616" y="261715"/>
                </a:cubicBezTo>
                <a:cubicBezTo>
                  <a:pt x="221248" y="261715"/>
                  <a:pt x="194859" y="240847"/>
                  <a:pt x="187860" y="211296"/>
                </a:cubicBezTo>
                <a:lnTo>
                  <a:pt x="315372" y="211296"/>
                </a:lnTo>
                <a:moveTo>
                  <a:pt x="39936" y="402816"/>
                </a:moveTo>
                <a:lnTo>
                  <a:pt x="39936" y="211296"/>
                </a:lnTo>
                <a:lnTo>
                  <a:pt x="146860" y="211296"/>
                </a:lnTo>
                <a:cubicBezTo>
                  <a:pt x="154218" y="262521"/>
                  <a:pt x="198387" y="302016"/>
                  <a:pt x="251616" y="302016"/>
                </a:cubicBezTo>
                <a:cubicBezTo>
                  <a:pt x="304845" y="302016"/>
                  <a:pt x="349014" y="262521"/>
                  <a:pt x="356373" y="211296"/>
                </a:cubicBezTo>
                <a:lnTo>
                  <a:pt x="463296" y="211296"/>
                </a:lnTo>
                <a:lnTo>
                  <a:pt x="463296" y="402816"/>
                </a:lnTo>
                <a:lnTo>
                  <a:pt x="39936" y="402816"/>
                </a:lnTo>
              </a:path>
            </a:pathLst>
          </a:custGeom>
          <a:solidFill>
            <a:schemeClr val="accent1"/>
          </a:solidFill>
          <a:ln w="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8397935" y="2589212"/>
            <a:ext cx="3136900" cy="1105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2024-03-20 09:00，RM001，500吨钢材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8397935" y="2121217"/>
            <a:ext cx="3136900" cy="3587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原料到货信息</a:t>
            </a: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4443155" y="5134927"/>
            <a:ext cx="3136900" cy="1105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2024-03-20 10:00，仓库A，货架B，500吨钢材</a:t>
            </a: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4443155" y="4666932"/>
            <a:ext cx="3136900" cy="3587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原料存储情况</a:t>
            </a: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8397935" y="5134927"/>
            <a:ext cx="3136900" cy="11055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焊接工序，尺寸检测通过，重量检测10千克，系统温度过高报警，喷漆工序10:00-12:30</a:t>
            </a:r>
          </a:p>
        </p:txBody>
      </p:sp>
      <p:sp>
        <p:nvSpPr>
          <p:cNvPr id="23" name="矩形 22"/>
          <p:cNvSpPr/>
          <p:nvPr>
            <p:custDataLst>
              <p:tags r:id="rId15"/>
            </p:custDataLst>
          </p:nvPr>
        </p:nvSpPr>
        <p:spPr>
          <a:xfrm>
            <a:off x="8397935" y="4666932"/>
            <a:ext cx="3136900" cy="3587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生产管理和关键工序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硬数据采样（下面的是属于</a:t>
            </a: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生产管理和关键工序）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dirty="0"/>
              <a:t>车间环境检测与控制</a:t>
            </a:r>
          </a:p>
          <a:p>
            <a:pPr lvl="1"/>
            <a:r>
              <a:rPr lang="zh-CN" altLang="en-US" dirty="0"/>
              <a:t>温度25°C，湿度50%，气压101.3 kPa，车间温度调节24°C-26°C，调节时间09:30，调节结果26°C</a:t>
            </a:r>
          </a:p>
          <a:p>
            <a:r>
              <a:rPr lang="zh-CN" altLang="en-US" dirty="0"/>
              <a:t>设备检测与控制</a:t>
            </a:r>
          </a:p>
          <a:p>
            <a:pPr lvl="1"/>
            <a:r>
              <a:rPr lang="zh-CN" altLang="en-US" dirty="0"/>
              <a:t>机器A开机时间08:00，故障次数0，设备状态良好，机器B温度65°C，压力100 psi，转速1000 rpm</a:t>
            </a:r>
          </a:p>
          <a:p>
            <a:r>
              <a:rPr lang="zh-CN" altLang="en-US" dirty="0"/>
              <a:t>物流配送过程</a:t>
            </a:r>
          </a:p>
          <a:p>
            <a:pPr lvl="1"/>
            <a:r>
              <a:rPr lang="zh-CN" altLang="en-US" dirty="0"/>
              <a:t>扫描终端使用情况10次，扫描时间10:00，货物到达时间11:30，发货时间09:00，配送车辆运输车A，司机Mike Smith，自动输送时间15:00，输送速度2米/秒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面谈</a:t>
            </a:r>
          </a:p>
        </p:txBody>
      </p:sp>
      <p:sp>
        <p:nvSpPr>
          <p:cNvPr id="6" name="序号"/>
          <p:cNvSpPr txBox="1"/>
          <p:nvPr>
            <p:custDataLst>
              <p:tags r:id="rId3"/>
            </p:custDataLst>
          </p:nvPr>
        </p:nvSpPr>
        <p:spPr>
          <a:xfrm>
            <a:off x="7414074" y="2583640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7" name="项标题"/>
          <p:cNvSpPr txBox="1"/>
          <p:nvPr>
            <p:custDataLst>
              <p:tags r:id="rId4"/>
            </p:custDataLst>
          </p:nvPr>
        </p:nvSpPr>
        <p:spPr>
          <a:xfrm>
            <a:off x="8233927" y="2583735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当前车间管理流程概述</a:t>
            </a:r>
          </a:p>
        </p:txBody>
      </p:sp>
      <p:sp>
        <p:nvSpPr>
          <p:cNvPr id="14" name="序号"/>
          <p:cNvSpPr txBox="1"/>
          <p:nvPr>
            <p:custDataLst>
              <p:tags r:id="rId5"/>
            </p:custDataLst>
          </p:nvPr>
        </p:nvSpPr>
        <p:spPr>
          <a:xfrm>
            <a:off x="7414074" y="3209649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15" name="项标题"/>
          <p:cNvSpPr txBox="1"/>
          <p:nvPr>
            <p:custDataLst>
              <p:tags r:id="rId6"/>
            </p:custDataLst>
          </p:nvPr>
        </p:nvSpPr>
        <p:spPr>
          <a:xfrm>
            <a:off x="8233927" y="3209744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车间管理流程的挑战与痛点</a:t>
            </a:r>
          </a:p>
        </p:txBody>
      </p:sp>
      <p:sp>
        <p:nvSpPr>
          <p:cNvPr id="17" name="序号"/>
          <p:cNvSpPr txBox="1"/>
          <p:nvPr>
            <p:custDataLst>
              <p:tags r:id="rId7"/>
            </p:custDataLst>
          </p:nvPr>
        </p:nvSpPr>
        <p:spPr>
          <a:xfrm>
            <a:off x="7414074" y="3835658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18" name="项标题"/>
          <p:cNvSpPr txBox="1"/>
          <p:nvPr>
            <p:custDataLst>
              <p:tags r:id="rId8"/>
            </p:custDataLst>
          </p:nvPr>
        </p:nvSpPr>
        <p:spPr>
          <a:xfrm>
            <a:off x="8233927" y="3835753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50000"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数字化车间管理系统的功能需求</a:t>
            </a:r>
          </a:p>
        </p:txBody>
      </p:sp>
      <p:sp>
        <p:nvSpPr>
          <p:cNvPr id="20" name="序号"/>
          <p:cNvSpPr txBox="1"/>
          <p:nvPr>
            <p:custDataLst>
              <p:tags r:id="rId9"/>
            </p:custDataLst>
          </p:nvPr>
        </p:nvSpPr>
        <p:spPr>
          <a:xfrm>
            <a:off x="7414074" y="5087676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05</a:t>
            </a:r>
          </a:p>
        </p:txBody>
      </p:sp>
      <p:sp>
        <p:nvSpPr>
          <p:cNvPr id="21" name="项标题"/>
          <p:cNvSpPr txBox="1"/>
          <p:nvPr>
            <p:custDataLst>
              <p:tags r:id="rId10"/>
            </p:custDataLst>
          </p:nvPr>
        </p:nvSpPr>
        <p:spPr>
          <a:xfrm>
            <a:off x="8233927" y="5087771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系统实施过程中的参与和配合</a:t>
            </a:r>
          </a:p>
        </p:txBody>
      </p:sp>
      <p:sp>
        <p:nvSpPr>
          <p:cNvPr id="3" name="序号"/>
          <p:cNvSpPr txBox="1"/>
          <p:nvPr>
            <p:custDataLst>
              <p:tags r:id="rId11"/>
            </p:custDataLst>
          </p:nvPr>
        </p:nvSpPr>
        <p:spPr>
          <a:xfrm>
            <a:off x="7414074" y="4461667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04</a:t>
            </a:r>
          </a:p>
        </p:txBody>
      </p:sp>
      <p:sp>
        <p:nvSpPr>
          <p:cNvPr id="8" name="项标题"/>
          <p:cNvSpPr txBox="1"/>
          <p:nvPr>
            <p:custDataLst>
              <p:tags r:id="rId12"/>
            </p:custDataLst>
          </p:nvPr>
        </p:nvSpPr>
        <p:spPr>
          <a:xfrm>
            <a:off x="8233927" y="4461762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系统可用性和易用性期望</a:t>
            </a:r>
          </a:p>
        </p:txBody>
      </p:sp>
      <p:sp>
        <p:nvSpPr>
          <p:cNvPr id="10" name="序号"/>
          <p:cNvSpPr txBox="1"/>
          <p:nvPr>
            <p:custDataLst>
              <p:tags r:id="rId13"/>
            </p:custDataLst>
          </p:nvPr>
        </p:nvSpPr>
        <p:spPr>
          <a:xfrm>
            <a:off x="7414074" y="5713683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06</a:t>
            </a:r>
          </a:p>
        </p:txBody>
      </p:sp>
      <p:sp>
        <p:nvSpPr>
          <p:cNvPr id="11" name="项标题"/>
          <p:cNvSpPr txBox="1"/>
          <p:nvPr>
            <p:custDataLst>
              <p:tags r:id="rId14"/>
            </p:custDataLst>
          </p:nvPr>
        </p:nvSpPr>
        <p:spPr>
          <a:xfrm>
            <a:off x="8233927" y="5713778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相关系统集成需求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当前车间管理流程概述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生产计划管理方式</a:t>
            </a:r>
          </a:p>
        </p:txBody>
      </p:sp>
      <p:sp>
        <p:nvSpPr>
          <p:cNvPr id="9" name="圆角矩形 106"/>
          <p:cNvSpPr/>
          <p:nvPr>
            <p:custDataLst>
              <p:tags r:id="rId3"/>
            </p:custDataLst>
          </p:nvPr>
        </p:nvSpPr>
        <p:spPr>
          <a:xfrm>
            <a:off x="759244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圆角矩形 106"/>
          <p:cNvSpPr/>
          <p:nvPr>
            <p:custDataLst>
              <p:tags r:id="rId4"/>
            </p:custDataLst>
          </p:nvPr>
        </p:nvSpPr>
        <p:spPr>
          <a:xfrm>
            <a:off x="4546415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2" name="圆角矩形 106"/>
          <p:cNvSpPr/>
          <p:nvPr>
            <p:custDataLst>
              <p:tags r:id="rId5"/>
            </p:custDataLst>
          </p:nvPr>
        </p:nvSpPr>
        <p:spPr>
          <a:xfrm>
            <a:off x="8333585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14" name="图片 13" descr="/data/temp/7083443b-e99b-11ee-b09d-e23e3fd9d6fc.jpg@base@tag=imgScale&amp;m=1&amp;w=519&amp;h=519&amp;q=957083443b-e99b-11ee-b09d-e23e3fd9d6fc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/>
          <a:srcRect l="16688" r="16688"/>
          <a:stretch>
            <a:fillRect/>
          </a:stretch>
        </p:blipFill>
        <p:spPr>
          <a:xfrm>
            <a:off x="1409091" y="1392859"/>
            <a:ext cx="1871899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2142871" y="3062622"/>
            <a:ext cx="404734" cy="404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6" name="任意多边形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 rot="8100000">
            <a:off x="2220446" y="3158637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片 17" descr="/data/temp/7083452a-e99b-11ee-b09d-e23e3fd9d6fc.jpg@base@tag=imgScale&amp;m=1&amp;w=519&amp;h=519&amp;q=957083452a-e99b-11ee-b09d-e23e3fd9d6fc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rcRect l="13255" r="13255"/>
          <a:stretch>
            <a:fillRect/>
          </a:stretch>
        </p:blipFill>
        <p:spPr>
          <a:xfrm>
            <a:off x="5196897" y="1403033"/>
            <a:ext cx="1871330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圆角矩形 18"/>
          <p:cNvSpPr/>
          <p:nvPr>
            <p:custDataLst>
              <p:tags r:id="rId10"/>
            </p:custDataLst>
          </p:nvPr>
        </p:nvSpPr>
        <p:spPr>
          <a:xfrm>
            <a:off x="5930677" y="3047361"/>
            <a:ext cx="404248" cy="404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任意多边形 19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6007616" y="3144012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1" name="图片 20" descr="/data/temp/70834523-e99b-11ee-b09d-e23e3fd9d6fc.jpg@base@tag=imgScale&amp;m=1&amp;w=519&amp;h=519&amp;q=9570834523-e99b-11ee-b09d-e23e3fd9d6fc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/>
          <a:srcRect t="20702" b="20702"/>
          <a:stretch>
            <a:fillRect/>
          </a:stretch>
        </p:blipFill>
        <p:spPr>
          <a:xfrm>
            <a:off x="8983432" y="1404940"/>
            <a:ext cx="1871330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" name="圆角矩形 21"/>
          <p:cNvSpPr/>
          <p:nvPr>
            <p:custDataLst>
              <p:tags r:id="rId13"/>
            </p:custDataLst>
          </p:nvPr>
        </p:nvSpPr>
        <p:spPr>
          <a:xfrm>
            <a:off x="9717212" y="3051177"/>
            <a:ext cx="404248" cy="4047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3" name="任意多边形 22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 rot="8100000">
            <a:off x="9799873" y="3147191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15"/>
            </p:custDataLst>
          </p:nvPr>
        </p:nvSpPr>
        <p:spPr>
          <a:xfrm>
            <a:off x="98179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生产计划由中央部门统一制定，各车间按照计划执行，确保生产进度和效率。</a:t>
            </a: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98179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集中计划管理</a:t>
            </a: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476896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各车间根据市场需求和自身能力自主制定生产计划，提高生产灵活性和响应速度。</a:t>
            </a:r>
          </a:p>
        </p:txBody>
      </p:sp>
      <p:sp>
        <p:nvSpPr>
          <p:cNvPr id="35" name="矩形 34"/>
          <p:cNvSpPr/>
          <p:nvPr>
            <p:custDataLst>
              <p:tags r:id="rId18"/>
            </p:custDataLst>
          </p:nvPr>
        </p:nvSpPr>
        <p:spPr>
          <a:xfrm>
            <a:off x="476896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分散自主管理</a:t>
            </a:r>
          </a:p>
        </p:txBody>
      </p:sp>
      <p:sp>
        <p:nvSpPr>
          <p:cNvPr id="37" name="矩形 36"/>
          <p:cNvSpPr/>
          <p:nvPr>
            <p:custDataLst>
              <p:tags r:id="rId19"/>
            </p:custDataLst>
          </p:nvPr>
        </p:nvSpPr>
        <p:spPr>
          <a:xfrm>
            <a:off x="855613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结合集中计划和分散自主管理，根据生产特点和需求灵活调整生产计划管理方式。</a:t>
            </a:r>
          </a:p>
        </p:txBody>
      </p:sp>
      <p:sp>
        <p:nvSpPr>
          <p:cNvPr id="38" name="矩形 37"/>
          <p:cNvSpPr/>
          <p:nvPr>
            <p:custDataLst>
              <p:tags r:id="rId20"/>
            </p:custDataLst>
          </p:nvPr>
        </p:nvSpPr>
        <p:spPr>
          <a:xfrm>
            <a:off x="855613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混合管理模式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设备维护现状</a:t>
            </a:r>
          </a:p>
        </p:txBody>
      </p:sp>
      <p:pic>
        <p:nvPicPr>
          <p:cNvPr id="8" name="图片 7" descr="/data/temp/70224e8e-e99b-11ee-ad4e-8a1517721685.jpg@base@tag=imgScale&amp;m=1&amp;w=910&amp;h=1289&amp;q=9570224e8e-e99b-11ee-ad4e-8a15177216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 t="5543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1711" y="301474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5"/>
            </p:custDataLst>
          </p:nvPr>
        </p:nvSpPr>
        <p:spPr>
          <a:xfrm>
            <a:off x="636586" y="332017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维护效率问题</a:t>
            </a: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1001711" y="135866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636586" y="166473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设备维护流程</a:t>
            </a: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970212" y="1425336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当前车间设备维护流程包括定期检查、故障报修、维修记录等环节。</a:t>
            </a: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70212" y="3014106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设备维护流程存在效率低下的问题，如报修响应慢、维修时间长等。</a:t>
            </a:r>
          </a:p>
        </p:txBody>
      </p:sp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1001711" y="4670187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11"/>
            </p:custDataLst>
          </p:nvPr>
        </p:nvSpPr>
        <p:spPr>
          <a:xfrm>
            <a:off x="636586" y="4976257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维护成本问题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970212" y="4669552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设备维护成本较高，包括人力成本、备件成本等，需要优化管理以降低成本。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人员调度流程</a:t>
            </a:r>
          </a:p>
        </p:txBody>
      </p:sp>
      <p:pic>
        <p:nvPicPr>
          <p:cNvPr id="31" name="图片 30" descr="/data/temp/70ef7472-e99b-11ee-8b62-2e2a8e9ed241.jpg@base@tag=imgScale&amp;m=1&amp;w=692&amp;h=721&amp;q=9570ef7472-e99b-11ee-8b62-2e2a8e9ed24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9"/>
          <a:srcRect l="11214" t="3300" r="11329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70ef736b-e99b-11ee-8b62-2e2a8e9ed241.jpg@base@tag=imgScale&amp;m=1&amp;w=692&amp;h=721&amp;q=9570ef736b-e99b-11ee-8b62-2e2a8e9ed24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0"/>
          <a:srcRect l="7074" t="12249" r="10402" b="1846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70ef74a3-e99b-11ee-8b62-2e2a8e9ed241.jpg@base@tag=imgScale&amp;m=1&amp;w=692&amp;h=719&amp;q=9570ef74a3-e99b-11ee-8b62-2e2a8e9ed24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1"/>
          <a:srcRect t="14836" r="5913" b="20039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6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根据生产计划和实际生产情况，确定人员调度的需求。</a:t>
            </a: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调度需求确定</a:t>
            </a:r>
          </a:p>
        </p:txBody>
      </p:sp>
      <p:sp>
        <p:nvSpPr>
          <p:cNvPr id="14" name="Rectangle 41757_#color-886&amp;3357"/>
          <p:cNvSpPr/>
          <p:nvPr>
            <p:custDataLst>
              <p:tags r:id="rId10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根据调度需求，制定详细的人员调度计划，包括人员数量、岗位分配、工作时间等。</a:t>
            </a: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调度计划制定</a:t>
            </a:r>
          </a:p>
        </p:txBody>
      </p:sp>
      <p:sp>
        <p:nvSpPr>
          <p:cNvPr id="21" name="Rectangle 41757_#color-886&amp;3357"/>
          <p:cNvSpPr/>
          <p:nvPr>
            <p:custDataLst>
              <p:tags r:id="rId14"/>
            </p:custDataLst>
          </p:nvPr>
        </p:nvSpPr>
        <p:spPr>
          <a:xfrm>
            <a:off x="9408170" y="3075684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6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按照调度计划执行人员调度，并对调度过程进行实时监控，确保调度计划的顺利执行。</a:t>
            </a:r>
          </a:p>
        </p:txBody>
      </p:sp>
      <p:sp>
        <p:nvSpPr>
          <p:cNvPr id="24" name="矩形 23"/>
          <p:cNvSpPr/>
          <p:nvPr>
            <p:custDataLst>
              <p:tags r:id="rId17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调度执行与监控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车间管理流程的挑战与痛点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6fcabd68-e99b-11ee-b09d-e23e3fd9d6fc.jpg@base@tag=imgScale&amp;m=1&amp;w=3384&amp;h=952&amp;q=956fcabd68-e99b-11ee-b09d-e23e3fd9d6f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t="18040" b="1804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生产计划与实际生产的不匹配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由于生产环境复杂多变，制定准确的生产计划非常困难。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生产计划制定困难</a:t>
            </a: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生产计划与实际生产的不匹配可能导致生产资源的浪费，如设备闲置、人力浪费等。</a:t>
            </a: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生产资源浪费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生产过程中可能出现各种意外情况，导致生产进度无法按计划进行。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生产进度难以控制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>
                <a:sym typeface="+mn-ea"/>
              </a:rPr>
              <a:t>设备故障频繁</a:t>
            </a:r>
          </a:p>
        </p:txBody>
      </p:sp>
      <p:sp>
        <p:nvSpPr>
          <p:cNvPr id="5" name="矩形: 圆角 3"/>
          <p:cNvSpPr/>
          <p:nvPr>
            <p:custDataLst>
              <p:tags r:id="rId3"/>
            </p:custDataLst>
          </p:nvPr>
        </p:nvSpPr>
        <p:spPr>
          <a:xfrm>
            <a:off x="862330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"/>
          <p:cNvSpPr/>
          <p:nvPr>
            <p:custDataLst>
              <p:tags r:id="rId4"/>
            </p:custDataLst>
          </p:nvPr>
        </p:nvSpPr>
        <p:spPr>
          <a:xfrm>
            <a:off x="465963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2"/>
          <p:cNvSpPr/>
          <p:nvPr>
            <p:custDataLst>
              <p:tags r:id="rId5"/>
            </p:custDataLst>
          </p:nvPr>
        </p:nvSpPr>
        <p:spPr>
          <a:xfrm>
            <a:off x="69596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78232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设备老化、维护不足导致故障频发，影响生产效率和产品质量。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100203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故障率高</a:t>
            </a: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474599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设备复杂度高，维修技术难度大，导致维修时间长、成本高。</a:t>
            </a: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96570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维修困难</a:t>
            </a: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8709660" y="5203956"/>
            <a:ext cx="2700000" cy="12796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缺乏有效的故障预警和预防措施，难以避免设备故障的发生。</a:t>
            </a: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8929370" y="4062861"/>
            <a:ext cx="2260600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预防不足</a:t>
            </a:r>
          </a:p>
        </p:txBody>
      </p:sp>
      <p:pic>
        <p:nvPicPr>
          <p:cNvPr id="24" name="图片 23" descr="/data/temp/7052918e-e99b-11ee-9ab8-3e0d834f14ce.jpg@base@tag=imgScale&amp;m=1&amp;w=620&amp;h=620&amp;q=957052918e-e99b-11ee-9ab8-3e0d834f14ce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7"/>
          <a:srcRect/>
          <a:stretch>
            <a:fillRect/>
          </a:stretch>
        </p:blipFill>
        <p:spPr>
          <a:xfrm>
            <a:off x="1016634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25" name="图片 24" descr="/data/temp/7052925d-e99b-11ee-9ab8-3e0d834f14ce.jpg@base@tag=imgScale&amp;m=1&amp;w=620&amp;h=620&amp;q=957052925d-e99b-11ee-9ab8-3e0d834f14ce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8"/>
          <a:srcRect l="14531" r="14531"/>
          <a:stretch>
            <a:fillRect/>
          </a:stretch>
        </p:blipFill>
        <p:spPr>
          <a:xfrm>
            <a:off x="4980305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26" name="图片 25" descr="/data/temp/70529288-e99b-11ee-9ab8-3e0d834f14ce.jpg@base@tag=imgScale&amp;m=1&amp;w=620&amp;h=620&amp;q=9570529288-e99b-11ee-9ab8-3e0d834f14ce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/>
          <a:srcRect l="17849" r="15484"/>
          <a:stretch>
            <a:fillRect/>
          </a:stretch>
        </p:blipFill>
        <p:spPr>
          <a:xfrm>
            <a:off x="8943340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项目背景</a:t>
            </a:r>
          </a:p>
        </p:txBody>
      </p:sp>
      <p:pic>
        <p:nvPicPr>
          <p:cNvPr id="5" name="图片 4" descr="/data/temp/6af9a58f-e999-11ee-9ab8-3e0d834f14ce.jpg@base@tag=imgScale&amp;m=1&amp;w=1033&amp;h=760&amp;q=956af9a58f-e999-11ee-9ab8-3e0d834f14ce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l="24033" t="15162" r="3786"/>
          <a:stretch>
            <a:fillRect/>
          </a:stretch>
        </p:blipFill>
        <p:spPr>
          <a:xfrm>
            <a:off x="7586098" y="1079607"/>
            <a:ext cx="3722458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6" name="图片 5" descr="/data/temp/6af9a547-e999-11ee-9ab8-3e0d834f14ce.jpg@base@tag=imgScale&amp;m=1&amp;w=1036&amp;h=760&amp;q=956af9a547-e999-11ee-9ab8-3e0d834f14c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5"/>
          <a:srcRect l="4553" r="4553"/>
          <a:stretch>
            <a:fillRect/>
          </a:stretch>
        </p:blipFill>
        <p:spPr>
          <a:xfrm>
            <a:off x="3250994" y="1089133"/>
            <a:ext cx="3731263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7" name="Rectangle 41757_#color-886&amp;3357"/>
          <p:cNvSpPr/>
          <p:nvPr>
            <p:custDataLst>
              <p:tags r:id="rId5"/>
            </p:custDataLst>
          </p:nvPr>
        </p:nvSpPr>
        <p:spPr>
          <a:xfrm>
            <a:off x="3635222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14" name="Rectangle 41757_#color-886&amp;3357"/>
          <p:cNvSpPr/>
          <p:nvPr>
            <p:custDataLst>
              <p:tags r:id="rId6"/>
            </p:custDataLst>
          </p:nvPr>
        </p:nvSpPr>
        <p:spPr>
          <a:xfrm>
            <a:off x="8090993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4084229" y="3487222"/>
            <a:ext cx="2898197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83594" y="4775813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效率低下，信息不透明，资源调度困难，浪费严重，监管维护难。</a:t>
            </a: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4084229" y="3948930"/>
            <a:ext cx="2898197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传统车间管理问题</a:t>
            </a: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8539999" y="3487222"/>
            <a:ext cx="2834625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8539364" y="4775813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利用大数据和人工智能等技术，解决传统车间管理问题。</a:t>
            </a: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8539999" y="3948930"/>
            <a:ext cx="2834625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数字化车间管理系统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kingsoft/AppData/Local/Temp/fig2wpp/@png2x_Mask group-804&amp;11256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/>
              <a:t>人员调度不够灵活</a:t>
            </a:r>
          </a:p>
        </p:txBody>
      </p:sp>
      <p:sp>
        <p:nvSpPr>
          <p:cNvPr id="10" name="Rectangle 14_#color-804&amp;11266"/>
          <p:cNvSpPr/>
          <p:nvPr>
            <p:custDataLst>
              <p:tags r:id="rId4"/>
            </p:custDataLst>
          </p:nvPr>
        </p:nvSpPr>
        <p:spPr>
          <a:xfrm>
            <a:off x="697116" y="2195037"/>
            <a:ext cx="3348000" cy="3374136"/>
          </a:xfrm>
          <a:prstGeom prst="roundRect">
            <a:avLst>
              <a:gd name="adj" fmla="val 9483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14_#color-804&amp;11267"/>
          <p:cNvSpPr/>
          <p:nvPr>
            <p:custDataLst>
              <p:tags r:id="rId5"/>
            </p:custDataLst>
          </p:nvPr>
        </p:nvSpPr>
        <p:spPr>
          <a:xfrm>
            <a:off x="8148206" y="2203927"/>
            <a:ext cx="3348000" cy="3355848"/>
          </a:xfrm>
          <a:prstGeom prst="roundRect">
            <a:avLst>
              <a:gd name="adj" fmla="val 9483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14_#color_$accent1_$accent2-804&amp;11259"/>
          <p:cNvSpPr/>
          <p:nvPr>
            <p:custDataLst>
              <p:tags r:id="rId6"/>
            </p:custDataLst>
          </p:nvPr>
        </p:nvSpPr>
        <p:spPr>
          <a:xfrm>
            <a:off x="4422661" y="1965802"/>
            <a:ext cx="3347720" cy="3831590"/>
          </a:xfrm>
          <a:prstGeom prst="roundRect">
            <a:avLst>
              <a:gd name="adj" fmla="val 9484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1206433" scaled="0"/>
          </a:gradFill>
          <a:ln w="3175" cap="flat" cmpd="sng" algn="ctr">
            <a:solidFill>
              <a:schemeClr val="accent1">
                <a:lumMod val="75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0" dist="101600" dir="5399998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" name="Rectangle 41749_#color_$accent1_$accent2-804&amp;11269"/>
          <p:cNvSpPr/>
          <p:nvPr>
            <p:custDataLst>
              <p:tags r:id="rId7"/>
            </p:custDataLst>
          </p:nvPr>
        </p:nvSpPr>
        <p:spPr>
          <a:xfrm>
            <a:off x="8625091" y="3004027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lstStyle/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信息不透明</a:t>
            </a:r>
          </a:p>
        </p:txBody>
      </p:sp>
      <p:sp>
        <p:nvSpPr>
          <p:cNvPr id="12" name="Rectangle 41748_#color_$accent1_$accent2-804&amp;11268"/>
          <p:cNvSpPr/>
          <p:nvPr>
            <p:custDataLst>
              <p:tags r:id="rId8"/>
            </p:custDataLst>
          </p:nvPr>
        </p:nvSpPr>
        <p:spPr>
          <a:xfrm>
            <a:off x="1174001" y="3004662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lstStyle/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调度流程繁琐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2125866" y="2399507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9577591" y="2399507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8494281" y="3897472"/>
            <a:ext cx="2656703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调度人员无法准确了解各岗位的工作情况和人员需求，难以做出合理的调度决策。</a:t>
            </a: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1042556" y="3897472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传统的调度方式需要人工填写调度单，效率低下且容易出错。</a:t>
            </a:r>
          </a:p>
        </p:txBody>
      </p: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5851411" y="2399507"/>
            <a:ext cx="490220" cy="4502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14" name="矩形 13"/>
          <p:cNvSpPr/>
          <p:nvPr>
            <p:custDataLst>
              <p:tags r:id="rId14"/>
            </p:custDataLst>
          </p:nvPr>
        </p:nvSpPr>
        <p:spPr>
          <a:xfrm>
            <a:off x="4768101" y="3897472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无法实时掌握车间内人员的位置和状态，导致调度反应迟钝。</a:t>
            </a:r>
          </a:p>
        </p:txBody>
      </p:sp>
      <p:sp>
        <p:nvSpPr>
          <p:cNvPr id="15" name="Rectangle 41747_#color-804&amp;11260"/>
          <p:cNvSpPr/>
          <p:nvPr>
            <p:custDataLst>
              <p:tags r:id="rId15"/>
            </p:custDataLst>
          </p:nvPr>
        </p:nvSpPr>
        <p:spPr>
          <a:xfrm>
            <a:off x="4898911" y="3004027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solidFill>
            <a:schemeClr val="lt1"/>
          </a:solidFill>
        </p:spPr>
        <p:txBody>
          <a:bodyPr wrap="square" lIns="32400" tIns="108000" rIns="551688" bIns="0">
            <a:noAutofit/>
          </a:bodyPr>
          <a:lstStyle/>
          <a:p>
            <a:pPr algn="ctr"/>
            <a:r>
              <a:rPr lang="zh-CN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实时性不足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数字化车间管理系统的功能需求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生产计划的自动化和优化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901097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系统能自动根据订单、设备、人员等资源情况，生成合理的生产计划。</a:t>
            </a: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901097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tx1"/>
                </a:solidFill>
                <a:latin typeface="+mn-ea"/>
                <a:cs typeface="+mn-ea"/>
              </a:rPr>
              <a:t>自动化排程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901097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15" descr="/data/temp/71a30bfa-e99b-11ee-8b62-2e2a8e9ed241.jpg@base@tag=imgScale&amp;m=1&amp;w=799&amp;h=422&amp;q=9571a30bfa-e99b-11ee-8b62-2e2a8e9ed24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t="20051" b="20051"/>
          <a:stretch>
            <a:fillRect/>
          </a:stretch>
        </p:blipFill>
        <p:spPr>
          <a:xfrm>
            <a:off x="901097" y="4680972"/>
            <a:ext cx="2880449" cy="1520002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759324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系统能实时监控生产进度，根据实际情况自动或手动调整生产计划，确保生产顺利进行。</a:t>
            </a: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759324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tx1"/>
                </a:solidFill>
                <a:latin typeface="+mn-ea"/>
                <a:cs typeface="+mn-ea"/>
              </a:rPr>
              <a:t>实时调整优化</a:t>
            </a: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9324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71a3102c-e99b-11ee-8b62-2e2a8e9ed241.jpg@base@tag=imgScale&amp;m=1&amp;w=799&amp;h=422&amp;q=9571a3102c-e99b-11ee-8b62-2e2a8e9ed24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20"/>
          <a:srcRect t="8797" b="8797"/>
          <a:stretch>
            <a:fillRect/>
          </a:stretch>
        </p:blipFill>
        <p:spPr>
          <a:xfrm>
            <a:off x="4759324" y="4680972"/>
            <a:ext cx="2880449" cy="1520002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8617551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利用大数据和AI技术，系统能预测生产趋势，提前发现潜在问题，为生产计划的制定提供有力支持。</a:t>
            </a: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8617551" y="3009392"/>
            <a:ext cx="2880443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tx1"/>
                </a:solidFill>
                <a:latin typeface="+mn-ea"/>
                <a:cs typeface="+mn-ea"/>
              </a:rPr>
              <a:t>智能预测分析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8617551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片 25" descr="/data/temp/71a31304-e99b-11ee-8b62-2e2a8e9ed241.jpg@base@tag=imgScale&amp;m=1&amp;w=799&amp;h=422&amp;q=9571a31304-e99b-11ee-8b62-2e2a8e9ed241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21"/>
          <a:srcRect l="2624" r="2624"/>
          <a:stretch>
            <a:fillRect/>
          </a:stretch>
        </p:blipFill>
        <p:spPr>
          <a:xfrm>
            <a:off x="8617551" y="4680972"/>
            <a:ext cx="2880449" cy="1520002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cxnSp>
        <p:nvCxnSpPr>
          <p:cNvPr id="35" name="直接连接符 34"/>
          <p:cNvCxnSpPr/>
          <p:nvPr>
            <p:custDataLst>
              <p:tags r:id="rId15"/>
            </p:custDataLst>
          </p:nvPr>
        </p:nvCxnSpPr>
        <p:spPr>
          <a:xfrm>
            <a:off x="695960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6"/>
            </p:custDataLst>
          </p:nvPr>
        </p:nvCxnSpPr>
        <p:spPr>
          <a:xfrm>
            <a:off x="4544025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7"/>
            </p:custDataLst>
          </p:nvPr>
        </p:nvCxnSpPr>
        <p:spPr>
          <a:xfrm>
            <a:off x="8400347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设备运行状态实时监控</a:t>
            </a:r>
          </a:p>
        </p:txBody>
      </p:sp>
      <p:pic>
        <p:nvPicPr>
          <p:cNvPr id="2" name="图片 1" descr="/data/temp/719b013d-e99b-11ee-ad4e-8a1517721685.jpg@base@tag=imgScale&amp;m=1&amp;w=1469&amp;h=1436&amp;q=95719b013d-e99b-11ee-ad4e-8a15177216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25283" r="6460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690563" y="2076776"/>
            <a:ext cx="3393440" cy="7895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系统能够实时获取设备的运行状态信息，包括设备是否在线、运行状态、负载情况等。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90563" y="1722379"/>
            <a:ext cx="3389628" cy="3290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实时监控设备状态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690563" y="3512779"/>
            <a:ext cx="3393440" cy="7894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系统能够根据设备运行状态信息，对异常情况进行预警和报警，及时提醒管理人员进行处理。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90563" y="3148221"/>
            <a:ext cx="3389628" cy="3289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异常预警与报警</a:t>
            </a: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90563" y="4948783"/>
            <a:ext cx="3393440" cy="7894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系统能够保存设备运行状态的历史数据，并提供查询和分析功能，帮助管理人员了解设备的运行情况和优化管理策略。</a:t>
            </a: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90563" y="4574063"/>
            <a:ext cx="3389628" cy="3289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历史数据查询与分析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4" y="1307467"/>
            <a:ext cx="3114675" cy="992115"/>
          </a:xfrm>
        </p:spPr>
        <p:txBody>
          <a:bodyPr lIns="0" tIns="0" rIns="0" bIns="0" anchor="t" anchorCtr="0">
            <a:normAutofit/>
          </a:bodyPr>
          <a:lstStyle/>
          <a:p>
            <a:pPr algn="l"/>
            <a:r>
              <a:rPr lang="zh-CN" altLang="en-US" dirty="0"/>
              <a:t>设备维护预测和计划</a:t>
            </a:r>
          </a:p>
        </p:txBody>
      </p:sp>
      <p:pic>
        <p:nvPicPr>
          <p:cNvPr id="8" name="图片 7" descr="/data/temp/729b4a7e-e99b-11ee-b09d-e23e3fd9d6fc.jpg@base@tag=imgScale&amp;m=1&amp;w=515&amp;h=379&amp;q=95729b4a7e-e99b-11ee-b09d-e23e3fd9d6fc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l="19963" t="21636" r="9224" b="264"/>
          <a:stretch>
            <a:fillRect/>
          </a:stretch>
        </p:blipFill>
        <p:spPr>
          <a:xfrm>
            <a:off x="4308028" y="130557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/data/temp/729b4ad2-e99b-11ee-b09d-e23e3fd9d6fc.jpg@base@tag=imgScale&amp;m=1&amp;w=515&amp;h=379&amp;q=95729b4ad2-e99b-11ee-b09d-e23e3fd9d6f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rcRect l="4665" r="4665"/>
          <a:stretch>
            <a:fillRect/>
          </a:stretch>
        </p:blipFill>
        <p:spPr>
          <a:xfrm>
            <a:off x="4308028" y="294694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图片 8" descr="/data/temp/729b4b36-e99b-11ee-b09d-e23e3fd9d6fc.jpg@base@tag=imgScale&amp;m=1&amp;w=515&amp;h=379&amp;q=95729b4b36-e99b-11ee-b09d-e23e3fd9d6f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rcRect t="874" b="874"/>
          <a:stretch>
            <a:fillRect/>
          </a:stretch>
        </p:blipFill>
        <p:spPr>
          <a:xfrm>
            <a:off x="4308028" y="458831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6415458" y="1637659"/>
            <a:ext cx="4983795" cy="10337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基于数据分析预测设备故障，提前安排维护，减少生产中断。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415458" y="130557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预测性维护</a:t>
            </a: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6415458" y="3279029"/>
            <a:ext cx="4983795" cy="10337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根据设备历史数据和使用情况，制定长期和短期的维护计划。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6415458" y="294694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维护计划制定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6415458" y="4920398"/>
            <a:ext cx="4983795" cy="10349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通过数字化管理，优化维护流程，提高维护效率，降低维护成本。</a:t>
            </a: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6415458" y="458831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维护效率提升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5" y="360000"/>
            <a:ext cx="6465329" cy="720000"/>
          </a:xfrm>
        </p:spPr>
        <p:txBody>
          <a:bodyPr lIns="0" tIns="0" rIns="0" bIns="0" anchor="b" anchorCtr="0"/>
          <a:lstStyle/>
          <a:p>
            <a:pPr algn="l"/>
            <a:r>
              <a:rPr lang="zh-CN" altLang="en-US" dirty="0"/>
              <a:t>人员调度的自动化和灵活化</a:t>
            </a:r>
          </a:p>
        </p:txBody>
      </p:sp>
      <p:pic>
        <p:nvPicPr>
          <p:cNvPr id="9" name="http://photo-static-api.fotomore.com/creative/vcg/veer/400/new/VCG41N531480994.jpg?uid=386&amp;timestamp=1685070879&amp;sign=638fe59e20d56783b78d4e80af2eb419" descr="/data/temp/71fe4cc8-e99b-11ee-ad4e-8a1517721685.jpg@base@tag=imgScale&amp;m=1&amp;w=1309&amp;h=1904&amp;q=9571fe4cc8-e99b-11ee-ad4e-8a15177216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 r="34930"/>
          <a:stretch>
            <a:fillRect/>
          </a:stretch>
        </p:blipFill>
        <p:spPr>
          <a:xfrm>
            <a:off x="7502167" y="0"/>
            <a:ext cx="471487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5" h="10800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626694" y="2085859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系统能自动根据生产计划和人员能力进行任务分配，减少人工干预，提高调度效率。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626694" y="1713116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自动化调度系统</a:t>
            </a:r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695154" y="1734071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627329" y="3723515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系统支持快速调整人员配置，以适应生产中的突发情况或变化，确保生产顺利进行。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627329" y="3350772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灵活应对变化</a:t>
            </a: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696424" y="3371727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1627329" y="5361171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系统能实时监控人员的工作状态和位置，为调度提供准确的数据支持，确保调度决策的科学性。</a:t>
            </a: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1627329" y="4988428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实时人员监控</a:t>
            </a:r>
          </a:p>
        </p:txBody>
      </p:sp>
      <p:sp>
        <p:nvSpPr>
          <p:cNvPr id="12" name="椭圆 11"/>
          <p:cNvSpPr/>
          <p:nvPr>
            <p:custDataLst>
              <p:tags r:id="rId12"/>
            </p:custDataLst>
          </p:nvPr>
        </p:nvSpPr>
        <p:spPr>
          <a:xfrm>
            <a:off x="696424" y="5009383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生产数据采集与分析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143490" y="4519142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数据采集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143490" y="5026079"/>
            <a:ext cx="2168323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系统需实时采集生产现场的各种数据，包括设备状态、生产进度、产品质量等。</a:t>
            </a:r>
          </a:p>
        </p:txBody>
      </p:sp>
      <p:pic>
        <p:nvPicPr>
          <p:cNvPr id="16" name="https://photo-static-api.fotomore.com/creative/vcg/400/new/VCG211406629223.jpg" descr="/data/temp/729039e3-e99b-11ee-9ab8-3e0d834f14ce.jpg@base@tag=imgScale&amp;m=1&amp;w=485&amp;h=753&amp;q=95729039e3-e99b-11ee-9ab8-3e0d834f14c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rcRect l="17816" r="17816"/>
          <a:stretch>
            <a:fillRect/>
          </a:stretch>
        </p:blipFill>
        <p:spPr>
          <a:xfrm>
            <a:off x="2353760" y="1663021"/>
            <a:ext cx="1747525" cy="2714914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204184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https://photo-static-api.fotomore.com/creative/vcg/veer/612/veer-136956124.jpg" descr="/data/temp/729039ff-e99b-11ee-9ab8-3e0d834f14ce.jpg@base@tag=imgScale&amp;m=1&amp;w=485&amp;h=753&amp;q=95729039ff-e99b-11ee-9ab8-3e0d834f14ce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rcRect l="20007" r="20007"/>
          <a:stretch>
            <a:fillRect/>
          </a:stretch>
        </p:blipFill>
        <p:spPr>
          <a:xfrm>
            <a:off x="5256891" y="1663021"/>
            <a:ext cx="1747525" cy="2714915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494370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5054244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数据分析</a:t>
            </a: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5054244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通过对采集的数据进行深入分析，发现生产过程中的问题，优化生产流程，提高生产效率。</a:t>
            </a:r>
          </a:p>
        </p:txBody>
      </p:sp>
      <p:pic>
        <p:nvPicPr>
          <p:cNvPr id="27" name="https://photo-static-api.fotomore.com/creative/vcg/veer/612/veer-141328058.jpg" descr="/data/temp/72903a67-e99b-11ee-9ab8-3e0d834f14ce.jpg@base@tag=imgScale&amp;m=1&amp;w=485&amp;h=753&amp;q=9572903a67-e99b-11ee-9ab8-3e0d834f14ce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rcRect l="17816" r="17816"/>
          <a:stretch>
            <a:fillRect/>
          </a:stretch>
        </p:blipFill>
        <p:spPr>
          <a:xfrm>
            <a:off x="8160022" y="1666833"/>
            <a:ext cx="1747525" cy="2714915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8" name="椭圆 27"/>
          <p:cNvSpPr/>
          <p:nvPr>
            <p:custDataLst>
              <p:tags r:id="rId12"/>
            </p:custDataLst>
          </p:nvPr>
        </p:nvSpPr>
        <p:spPr>
          <a:xfrm>
            <a:off x="7839216" y="2366252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3"/>
            </p:custDataLst>
          </p:nvPr>
        </p:nvSpPr>
        <p:spPr>
          <a:xfrm>
            <a:off x="7964362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数据可视化</a:t>
            </a:r>
          </a:p>
        </p:txBody>
      </p:sp>
      <p:sp>
        <p:nvSpPr>
          <p:cNvPr id="30" name="矩形 29"/>
          <p:cNvSpPr/>
          <p:nvPr>
            <p:custDataLst>
              <p:tags r:id="rId14"/>
            </p:custDataLst>
          </p:nvPr>
        </p:nvSpPr>
        <p:spPr>
          <a:xfrm>
            <a:off x="7964362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将分析结果以图表、报告等形式展示，帮助管理者快速了解生产状况，做出科学决策。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系统可用性和易用性期望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直观、易用的界面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220675" y="2303673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系统界面设计简洁明了，避免过多的复杂元素，使用户一眼就能理解并快速上手。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882267" y="1882727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界面设计简洁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4118408" y="4421101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系统提供用户反馈机制，用户可以随时向系统提出问题和建议，帮助系统不断完善和优化。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3780001" y="4000155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用户反馈机制</a:t>
            </a: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6910747" y="2303673"/>
            <a:ext cx="4301416" cy="1121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操作流程设计直观易懂，用户无需阅读繁琐的说明文档，即可轻松完成操作任务。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571704" y="1882727"/>
            <a:ext cx="4640019" cy="3676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操作流程直观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pc="0">
                <a:latin typeface="+中文标题" charset="0"/>
                <a:sym typeface="+mn-ea"/>
              </a:rPr>
              <a:t>快速响应特性</a:t>
            </a: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H="1" flipV="1">
            <a:off x="4399563" y="3749054"/>
            <a:ext cx="1911" cy="2393480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边形 10"/>
          <p:cNvSpPr/>
          <p:nvPr>
            <p:custDataLst>
              <p:tags r:id="rId4"/>
            </p:custDataLst>
          </p:nvPr>
        </p:nvSpPr>
        <p:spPr>
          <a:xfrm>
            <a:off x="770828" y="3720391"/>
            <a:ext cx="10833339" cy="498249"/>
          </a:xfrm>
          <a:prstGeom prst="homePlate">
            <a:avLst/>
          </a:prstGeom>
          <a:solidFill>
            <a:schemeClr val="accent1"/>
          </a:solidFill>
          <a:ln w="19050">
            <a:gradFill>
              <a:gsLst>
                <a:gs pos="20000">
                  <a:schemeClr val="accent1">
                    <a:alpha val="0"/>
                  </a:schemeClr>
                </a:gs>
                <a:gs pos="90000">
                  <a:schemeClr val="accent1"/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ym typeface="+mn-ea"/>
            </a:endParaRPr>
          </a:p>
        </p:txBody>
      </p:sp>
      <p:cxnSp>
        <p:nvCxnSpPr>
          <p:cNvPr id="18" name="直接箭头连接符 17"/>
          <p:cNvCxnSpPr/>
          <p:nvPr>
            <p:custDataLst>
              <p:tags r:id="rId5"/>
            </p:custDataLst>
          </p:nvPr>
        </p:nvCxnSpPr>
        <p:spPr>
          <a:xfrm>
            <a:off x="770828" y="3969441"/>
            <a:ext cx="10602124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图: 延期 20"/>
          <p:cNvSpPr/>
          <p:nvPr>
            <p:custDataLst>
              <p:tags r:id="rId6"/>
            </p:custDataLst>
          </p:nvPr>
        </p:nvSpPr>
        <p:spPr>
          <a:xfrm>
            <a:off x="1423707" y="1779588"/>
            <a:ext cx="476663" cy="509358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22" name="矩形 21"/>
          <p:cNvSpPr/>
          <p:nvPr>
            <p:custDataLst>
              <p:tags r:id="rId7"/>
            </p:custDataLst>
          </p:nvPr>
        </p:nvSpPr>
        <p:spPr>
          <a:xfrm>
            <a:off x="1556831" y="2409537"/>
            <a:ext cx="3892751" cy="10472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系统应具备快速响应的能力，确保在紧急情况下能够迅速作出反应。</a:t>
            </a:r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2102702" y="1840099"/>
            <a:ext cx="3346641" cy="3866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快速响应需求</a:t>
            </a:r>
          </a:p>
        </p:txBody>
      </p:sp>
      <p:cxnSp>
        <p:nvCxnSpPr>
          <p:cNvPr id="27" name="直接连接符 26"/>
          <p:cNvCxnSpPr/>
          <p:nvPr>
            <p:custDataLst>
              <p:tags r:id="rId9"/>
            </p:custDataLst>
          </p:nvPr>
        </p:nvCxnSpPr>
        <p:spPr>
          <a:xfrm flipH="1">
            <a:off x="1418612" y="1780225"/>
            <a:ext cx="5096" cy="2393480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>
            <a:off x="1367018" y="3919758"/>
            <a:ext cx="93888" cy="9498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cs typeface="Microsoft YaHei" panose="020B0503020204020204" charset="-122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>
          <a:xfrm>
            <a:off x="4356887" y="3919758"/>
            <a:ext cx="93888" cy="949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cs typeface="Microsoft YaHei" panose="020B0503020204020204" charset="-122"/>
            </a:endParaRPr>
          </a:p>
        </p:txBody>
      </p:sp>
      <p:sp>
        <p:nvSpPr>
          <p:cNvPr id="32" name="矩形 31"/>
          <p:cNvSpPr/>
          <p:nvPr>
            <p:custDataLst>
              <p:tags r:id="rId12"/>
            </p:custDataLst>
          </p:nvPr>
        </p:nvSpPr>
        <p:spPr>
          <a:xfrm>
            <a:off x="4547974" y="4379640"/>
            <a:ext cx="3892752" cy="10472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期望系统能够实时处理数据，提供及时准确的信息支持决策。</a:t>
            </a:r>
          </a:p>
        </p:txBody>
      </p:sp>
      <p:sp>
        <p:nvSpPr>
          <p:cNvPr id="33" name="流程图: 延期 32"/>
          <p:cNvSpPr/>
          <p:nvPr>
            <p:custDataLst>
              <p:tags r:id="rId13"/>
            </p:custDataLst>
          </p:nvPr>
        </p:nvSpPr>
        <p:spPr>
          <a:xfrm>
            <a:off x="4412940" y="5633806"/>
            <a:ext cx="476663" cy="509358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4"/>
            </p:custDataLst>
          </p:nvPr>
        </p:nvSpPr>
        <p:spPr>
          <a:xfrm>
            <a:off x="5093208" y="5695590"/>
            <a:ext cx="3347477" cy="3863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实时数据处理</a:t>
            </a:r>
          </a:p>
        </p:txBody>
      </p:sp>
      <p:sp>
        <p:nvSpPr>
          <p:cNvPr id="35" name="流程图: 延期 34"/>
          <p:cNvSpPr/>
          <p:nvPr>
            <p:custDataLst>
              <p:tags r:id="rId15"/>
            </p:custDataLst>
          </p:nvPr>
        </p:nvSpPr>
        <p:spPr>
          <a:xfrm>
            <a:off x="7404719" y="1779588"/>
            <a:ext cx="476663" cy="509358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16"/>
            </p:custDataLst>
          </p:nvPr>
        </p:nvSpPr>
        <p:spPr>
          <a:xfrm>
            <a:off x="7537843" y="2409537"/>
            <a:ext cx="3892751" cy="10472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期望系统界面简洁明了，易于操作，减少用户学习成本。</a:t>
            </a:r>
          </a:p>
        </p:txBody>
      </p:sp>
      <p:sp>
        <p:nvSpPr>
          <p:cNvPr id="37" name="矩形 36"/>
          <p:cNvSpPr/>
          <p:nvPr>
            <p:custDataLst>
              <p:tags r:id="rId17"/>
            </p:custDataLst>
          </p:nvPr>
        </p:nvSpPr>
        <p:spPr>
          <a:xfrm>
            <a:off x="8083714" y="1840099"/>
            <a:ext cx="3347477" cy="3866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用户友好界面</a:t>
            </a:r>
          </a:p>
        </p:txBody>
      </p:sp>
      <p:cxnSp>
        <p:nvCxnSpPr>
          <p:cNvPr id="38" name="直接连接符 37"/>
          <p:cNvCxnSpPr/>
          <p:nvPr>
            <p:custDataLst>
              <p:tags r:id="rId18"/>
            </p:custDataLst>
          </p:nvPr>
        </p:nvCxnSpPr>
        <p:spPr>
          <a:xfrm flipH="1">
            <a:off x="7399624" y="1780225"/>
            <a:ext cx="5096" cy="2393480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19"/>
            </p:custDataLst>
          </p:nvPr>
        </p:nvSpPr>
        <p:spPr>
          <a:xfrm>
            <a:off x="7347393" y="3919758"/>
            <a:ext cx="93888" cy="949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cs typeface="Microsoft YaHei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6ac64e1f-e999-11ee-8b62-2e2a8e9ed241.jpg@base@tag=imgScale&amp;m=1&amp;w=1153&amp;h=1153&amp;q=956ac64e1f-e999-11ee-8b62-2e2a8e9ed24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/>
          <a:srcRect l="8261" r="8908"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项目前景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096043" y="2305421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提升生产效率和管理水平，增强企业竞争力。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096043" y="1914197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设计实施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096043" y="4398089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传统制造业，物流，医药，食品等。</a:t>
            </a: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096043" y="4006864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应用领域</a:t>
            </a: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096043" y="3352072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实时数据采集，全面监控，AI智能调度等。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096043" y="2960213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功能应用</a:t>
            </a: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6096043" y="5444740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满足各行业需求，广泛应用前景。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6096043" y="5053516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前景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系统实施过程中的参与和配合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05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2"/>
            </p:custDataLst>
          </p:nvPr>
        </p:nvSpPr>
        <p:spPr>
          <a:xfrm flipH="1" flipV="1">
            <a:off x="2199562" y="297066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 15"/>
          <p:cNvSpPr/>
          <p:nvPr>
            <p:custDataLst>
              <p:tags r:id="rId3"/>
            </p:custDataLst>
          </p:nvPr>
        </p:nvSpPr>
        <p:spPr>
          <a:xfrm>
            <a:off x="704137" y="182639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 descr="/data/temp/735cc85a-e99b-11ee-b09d-e23e3fd9d6fc.jpg@base@tag=imgScale&amp;m=1&amp;w=1209&amp;h=909&amp;q=95735cc85a-e99b-11ee-b09d-e23e3fd9d6fc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3"/>
          <a:srcRect t="15555" b="9285"/>
          <a:stretch>
            <a:fillRect/>
          </a:stretch>
        </p:blipFill>
        <p:spPr>
          <a:xfrm>
            <a:off x="838200" y="1971302"/>
            <a:ext cx="4356100" cy="327406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/>
              <a:t>需求确认和测试过程的参与</a:t>
            </a:r>
          </a:p>
        </p:txBody>
      </p:sp>
      <p:sp>
        <p:nvSpPr>
          <p:cNvPr id="2" name="圆角矩形 13"/>
          <p:cNvSpPr/>
          <p:nvPr>
            <p:custDataLst>
              <p:tags r:id="rId6"/>
            </p:custDataLst>
          </p:nvPr>
        </p:nvSpPr>
        <p:spPr>
          <a:xfrm>
            <a:off x="6235414" y="1656899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需求调研与确认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234778" y="2031298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参与需求调研，明确系统功能和特点，确保需求被准确理解和实现。</a:t>
            </a:r>
          </a:p>
        </p:txBody>
      </p:sp>
      <p:sp>
        <p:nvSpPr>
          <p:cNvPr id="9" name="圆角矩形 24"/>
          <p:cNvSpPr/>
          <p:nvPr>
            <p:custDataLst>
              <p:tags r:id="rId8"/>
            </p:custDataLst>
          </p:nvPr>
        </p:nvSpPr>
        <p:spPr>
          <a:xfrm>
            <a:off x="6235414" y="3238401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测试阶段配合</a:t>
            </a: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6235414" y="3603901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在系统测试阶段，积极提供测试数据和场景，确保系统稳定可靠。</a:t>
            </a:r>
          </a:p>
        </p:txBody>
      </p:sp>
      <p:sp>
        <p:nvSpPr>
          <p:cNvPr id="11" name="圆角矩形 28"/>
          <p:cNvSpPr/>
          <p:nvPr>
            <p:custDataLst>
              <p:tags r:id="rId10"/>
            </p:custDataLst>
          </p:nvPr>
        </p:nvSpPr>
        <p:spPr>
          <a:xfrm>
            <a:off x="6235414" y="4811004"/>
            <a:ext cx="1828437" cy="374753"/>
          </a:xfrm>
          <a:prstGeom prst="roundRect">
            <a:avLst>
              <a:gd name="adj" fmla="val 119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反馈与改进</a:t>
            </a: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6235414" y="5187310"/>
            <a:ext cx="5232183" cy="108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根据测试结果和用户反馈，及时提供改进建议，优化系统功能和性能。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4" y="1307467"/>
            <a:ext cx="3114675" cy="992115"/>
          </a:xfrm>
        </p:spPr>
        <p:txBody>
          <a:bodyPr lIns="0" tIns="0" rIns="0" bIns="0" anchor="t" anchorCtr="0">
            <a:normAutofit/>
          </a:bodyPr>
          <a:lstStyle/>
          <a:p>
            <a:pPr algn="l"/>
            <a:r>
              <a:rPr lang="zh-CN" altLang="en-US" dirty="0"/>
              <a:t>团队培训和系统建设的配合</a:t>
            </a:r>
          </a:p>
        </p:txBody>
      </p:sp>
      <p:pic>
        <p:nvPicPr>
          <p:cNvPr id="8" name="图片 7" descr="/data/temp/73d8da72-e99b-11ee-ad4e-8a1517721685.jpg@base@tag=imgScale&amp;m=1&amp;w=515&amp;h=379&amp;q=9573d8da72-e99b-11ee-ad4e-8a151772168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r="27400" b="19789"/>
          <a:stretch>
            <a:fillRect/>
          </a:stretch>
        </p:blipFill>
        <p:spPr>
          <a:xfrm>
            <a:off x="4308028" y="130557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/data/temp/73d8e0a1-e99b-11ee-ad4e-8a1517721685.jpg@base@tag=imgScale&amp;m=1&amp;w=515&amp;h=379&amp;q=9573d8e0a1-e99b-11ee-ad4e-8a151772168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rcRect l="11964" r="11964"/>
          <a:stretch>
            <a:fillRect/>
          </a:stretch>
        </p:blipFill>
        <p:spPr>
          <a:xfrm>
            <a:off x="4308028" y="294694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图片 8" descr="/data/temp/73d8e5f0-e99b-11ee-ad4e-8a1517721685.jpg@base@tag=imgScale&amp;m=1&amp;w=515&amp;h=379&amp;q=9573d8e5f0-e99b-11ee-ad4e-8a15177216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rcRect r="23791" b="264"/>
          <a:stretch>
            <a:fillRect/>
          </a:stretch>
        </p:blipFill>
        <p:spPr>
          <a:xfrm>
            <a:off x="4308028" y="4588315"/>
            <a:ext cx="1856816" cy="1366456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6415458" y="1637659"/>
            <a:ext cx="4983795" cy="10337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团队成员积极参与系统培训，确保掌握系统操作和管理技能。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415458" y="130557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培训参与</a:t>
            </a: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6415458" y="3279029"/>
            <a:ext cx="4983795" cy="10337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在系统建设过程中，各部门积极配合，确保系统顺利部署和运行。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6415458" y="294694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配合实施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6415458" y="4920398"/>
            <a:ext cx="4983795" cy="10349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团队提供持续的技术支持和维护，确保系统稳定运行并满足业务需求。</a:t>
            </a: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6415458" y="4588315"/>
            <a:ext cx="4983581" cy="278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持续支持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相关系统集成需求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73d84c22-e99b-11ee-ad4e-8a1517721685.jpg@base@tag=imgScale&amp;m=1&amp;w=3384&amp;h=952&amp;q=9573d84c22-e99b-11ee-ad4e-8a15177216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t="23199" b="23199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未来可能的系统集成需求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实现数字化车间内各类设备的无缝集成，提高生产效率和设备利用率。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设备集成</a:t>
            </a: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实现数字化车间内人员信息的集成和管理，提高人员工作效率和安全性。</a:t>
            </a: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人员集成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实现数字化车间内各类数据的集成和共享，为生产管理和决策提供有力支持。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数据集成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与企业资源计划（ERP）系统的集成设想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143490" y="4519142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数据共享与同步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143490" y="5026079"/>
            <a:ext cx="2168323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实现数字化车间管理系统与ERP系统之间的数据共享和实时同步，确保数据的一致性和准确性。</a:t>
            </a:r>
          </a:p>
        </p:txBody>
      </p:sp>
      <p:pic>
        <p:nvPicPr>
          <p:cNvPr id="16" name="https://photo-static-api.fotomore.com/creative/vcg/400/new/VCG211406629223.jpg" descr="/data/temp/7402bc71-e99b-11ee-8b62-2e2a8e9ed241.jpg@base@tag=imgScale&amp;m=1&amp;w=485&amp;h=753&amp;q=957402bc71-e99b-11ee-8b62-2e2a8e9ed2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rcRect l="1588" r="1794"/>
          <a:stretch>
            <a:fillRect/>
          </a:stretch>
        </p:blipFill>
        <p:spPr>
          <a:xfrm>
            <a:off x="2353760" y="1663021"/>
            <a:ext cx="1747525" cy="2714914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204184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https://photo-static-api.fotomore.com/creative/vcg/veer/612/veer-136956124.jpg" descr="/data/temp/7402bd20-e99b-11ee-8b62-2e2a8e9ed241.jpg@base@tag=imgScale&amp;m=1&amp;w=485&amp;h=753&amp;q=957402bd20-e99b-11ee-8b62-2e2a8e9ed2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rcRect l="1691" r="1691"/>
          <a:stretch>
            <a:fillRect/>
          </a:stretch>
        </p:blipFill>
        <p:spPr>
          <a:xfrm>
            <a:off x="5256891" y="1663021"/>
            <a:ext cx="1747525" cy="2714915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494370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5054244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生产计划协同</a:t>
            </a: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5054244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通过集成，使数字化车间管理系统能够接收ERP系统生成的生产计划，并实时反馈生产进度和完成情况，实现生产计划的协同和优化。</a:t>
            </a:r>
          </a:p>
        </p:txBody>
      </p:sp>
      <p:pic>
        <p:nvPicPr>
          <p:cNvPr id="27" name="https://photo-static-api.fotomore.com/creative/vcg/veer/612/veer-141328058.jpg" descr="/data/temp/7402bfd9-e99b-11ee-8b62-2e2a8e9ed241.jpg@base@tag=imgScale&amp;m=1&amp;w=485&amp;h=753&amp;q=957402bfd9-e99b-11ee-8b62-2e2a8e9ed2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rcRect l="35632"/>
          <a:stretch>
            <a:fillRect/>
          </a:stretch>
        </p:blipFill>
        <p:spPr>
          <a:xfrm>
            <a:off x="8160022" y="1666833"/>
            <a:ext cx="1747525" cy="2714915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28" name="椭圆 27"/>
          <p:cNvSpPr/>
          <p:nvPr>
            <p:custDataLst>
              <p:tags r:id="rId12"/>
            </p:custDataLst>
          </p:nvPr>
        </p:nvSpPr>
        <p:spPr>
          <a:xfrm>
            <a:off x="7839216" y="2366252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3"/>
            </p:custDataLst>
          </p:nvPr>
        </p:nvSpPr>
        <p:spPr>
          <a:xfrm>
            <a:off x="7964362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物料管理优化</a:t>
            </a:r>
          </a:p>
        </p:txBody>
      </p:sp>
      <p:sp>
        <p:nvSpPr>
          <p:cNvPr id="30" name="矩形 29"/>
          <p:cNvSpPr/>
          <p:nvPr>
            <p:custDataLst>
              <p:tags r:id="rId14"/>
            </p:custDataLst>
          </p:nvPr>
        </p:nvSpPr>
        <p:spPr>
          <a:xfrm>
            <a:off x="7964362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通过集成，实现物料需求计划、采购订单、库存管理等功能的优化和协同，提高物料管理的效率和准确性。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谢谢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b="1" dirty="0"/>
              <a:t>第四小组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5401200" cy="720000"/>
          </a:xfrm>
        </p:spPr>
        <p:txBody>
          <a:bodyPr lIns="0" tIns="0" rIns="0" bIns="0" anchor="b"/>
          <a:lstStyle/>
          <a:p>
            <a:pPr algn="l"/>
            <a:r>
              <a:rPr lang="zh-CN" altLang="en-US"/>
              <a:t>预期效果</a:t>
            </a:r>
          </a:p>
        </p:txBody>
      </p:sp>
      <p:pic>
        <p:nvPicPr>
          <p:cNvPr id="4" name="图片 3" descr="/data/temp/717cb5c7-e999-11ee-ad4e-8a1517721685.jpg@base@tag=imgScale&amp;m=1&amp;w=1453&amp;h=1904&amp;q=95717cb5c7-e999-11ee-ad4e-8a1517721685"/>
          <p:cNvPicPr/>
          <p:nvPr>
            <p:custDataLst>
              <p:tags r:id="rId3"/>
            </p:custDataLst>
          </p:nvPr>
        </p:nvPicPr>
        <p:blipFill>
          <a:blip r:embed="rId20"/>
          <a:srcRect l="11838" r="11838"/>
        </p:blipFill>
        <p:spPr>
          <a:xfrm>
            <a:off x="6957695" y="0"/>
            <a:ext cx="5234305" cy="6858000"/>
          </a:xfrm>
          <a:prstGeom prst="rect">
            <a:avLst/>
          </a:prstGeom>
          <a:blipFill rotWithShape="1">
            <a:blip r:embed="rId21"/>
            <a:stretch>
              <a:fillRect t="-1000" r="-1000" b="-1000"/>
            </a:stretch>
          </a:blip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676018" y="204444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包括数据统计分析，供需决策分析，生产订单管理，排产计划生成等功能。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676018" y="170852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</a:rPr>
              <a:t>生产任务完成</a:t>
            </a: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720343" y="1724400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1676653" y="3000115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包括设备台账管理，设备维护保养计划等功能。</a:t>
            </a: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1676653" y="2664200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</a:rPr>
              <a:t>设备正常运行</a:t>
            </a:r>
          </a:p>
        </p:txBody>
      </p:sp>
      <p:sp>
        <p:nvSpPr>
          <p:cNvPr id="13" name="椭圆 12"/>
          <p:cNvSpPr/>
          <p:nvPr>
            <p:custDataLst>
              <p:tags r:id="rId9"/>
            </p:custDataLst>
          </p:nvPr>
        </p:nvSpPr>
        <p:spPr>
          <a:xfrm>
            <a:off x="720343" y="267626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1677288" y="395579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包括原料采购、库存管理，物料配送，智能资源调度等功能。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1677288" y="361987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</a:rPr>
              <a:t>物料及时供应</a:t>
            </a:r>
          </a:p>
        </p:txBody>
      </p:sp>
      <p:sp>
        <p:nvSpPr>
          <p:cNvPr id="18" name="椭圆 17"/>
          <p:cNvSpPr/>
          <p:nvPr>
            <p:custDataLst>
              <p:tags r:id="rId12"/>
            </p:custDataLst>
          </p:nvPr>
        </p:nvSpPr>
        <p:spPr>
          <a:xfrm>
            <a:off x="720343" y="3628130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720343" y="457999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04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1677288" y="4911465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包括实时监控，质量检测，异常处理，质量数据分析等功能。</a:t>
            </a: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1677288" y="4575550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</a:rPr>
              <a:t>质量符合标准</a:t>
            </a: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1677288" y="586714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包括人员考勤，技能培训，岗位管理等功能。</a:t>
            </a: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1676018" y="553122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</a:rPr>
              <a:t>人力资源充足</a:t>
            </a:r>
          </a:p>
        </p:txBody>
      </p:sp>
      <p:sp>
        <p:nvSpPr>
          <p:cNvPr id="28" name="椭圆 27"/>
          <p:cNvSpPr/>
          <p:nvPr>
            <p:custDataLst>
              <p:tags r:id="rId18"/>
            </p:custDataLst>
          </p:nvPr>
        </p:nvSpPr>
        <p:spPr>
          <a:xfrm>
            <a:off x="720343" y="553122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05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71981f94-e999-11ee-9644-eec9cb38f045.jpg@base@tag=imgScale&amp;m=1&amp;w=1394&amp;h=1904&amp;q=9571981f94-e999-11ee-9644-eec9cb38f04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/>
          <a:srcRect l="13386" r="13386"/>
          <a:stretch>
            <a:fillRect/>
          </a:stretch>
        </p:blipFill>
        <p:spPr>
          <a:xfrm>
            <a:off x="0" y="0"/>
            <a:ext cx="5021920" cy="6858000"/>
          </a:xfrm>
          <a:custGeom>
            <a:avLst/>
            <a:gdLst>
              <a:gd name="connsiteX0" fmla="*/ 0 w 4150320"/>
              <a:gd name="connsiteY0" fmla="*/ 0 h 6227312"/>
              <a:gd name="connsiteX1" fmla="*/ 4150320 w 4150320"/>
              <a:gd name="connsiteY1" fmla="*/ 0 h 6227312"/>
              <a:gd name="connsiteX2" fmla="*/ 4150320 w 4150320"/>
              <a:gd name="connsiteY2" fmla="*/ 6227312 h 6227312"/>
              <a:gd name="connsiteX3" fmla="*/ 0 w 4150320"/>
              <a:gd name="connsiteY3" fmla="*/ 6227312 h 622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0320" h="6227312">
                <a:moveTo>
                  <a:pt x="0" y="0"/>
                </a:moveTo>
                <a:lnTo>
                  <a:pt x="4150320" y="0"/>
                </a:lnTo>
                <a:lnTo>
                  <a:pt x="4150320" y="6227312"/>
                </a:lnTo>
                <a:lnTo>
                  <a:pt x="0" y="622731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4494508" y="855294"/>
            <a:ext cx="7002167" cy="1833795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72323" y="998003"/>
            <a:ext cx="5087124" cy="1548377"/>
          </a:xfrm>
        </p:spPr>
        <p:txBody>
          <a:bodyPr lIns="0" tIns="0" rIns="0" bIns="0" anchor="ctr">
            <a:normAutofit/>
          </a:bodyPr>
          <a:lstStyle/>
          <a:p>
            <a:pPr algn="l"/>
            <a:r>
              <a:rPr lang="zh-CN" altLang="en-US" sz="3200" dirty="0">
                <a:solidFill>
                  <a:srgbClr val="FBFBFB"/>
                </a:solidFill>
                <a:latin typeface="+mn-ea"/>
                <a:ea typeface="+mn-ea"/>
              </a:rPr>
              <a:t>项目范围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330436" y="4287438"/>
            <a:ext cx="4624528" cy="9722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制造业中各种以车间作为生产单位的企业。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5772323" y="4287438"/>
            <a:ext cx="419589" cy="5323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涉众类别</a:t>
            </a:r>
          </a:p>
        </p:txBody>
      </p:sp>
      <p:sp>
        <p:nvSpPr>
          <p:cNvPr id="16" name="圆角矩形 15"/>
          <p:cNvSpPr/>
          <p:nvPr>
            <p:custDataLst>
              <p:tags r:id="rId3"/>
            </p:custDataLst>
          </p:nvPr>
        </p:nvSpPr>
        <p:spPr>
          <a:xfrm>
            <a:off x="1175755" y="4722591"/>
            <a:ext cx="2340963" cy="5328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内部员工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913460" y="5379281"/>
            <a:ext cx="2866188" cy="96979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生产管理人员、技术人员、工人。</a:t>
            </a:r>
          </a:p>
        </p:txBody>
      </p:sp>
      <p:pic>
        <p:nvPicPr>
          <p:cNvPr id="51" name="图片 50" descr="/data/temp/71df7526-e999-11ee-8b62-2e2a8e9ed241.jpg@base@tag=imgScale&amp;m=1&amp;w=649&amp;h=649&amp;q=9571df7526-e999-11ee-8b62-2e2a8e9ed241"/>
          <p:cNvPicPr/>
          <p:nvPr>
            <p:custDataLst>
              <p:tags r:id="rId5"/>
            </p:custDataLst>
          </p:nvPr>
        </p:nvPicPr>
        <p:blipFill rotWithShape="1">
          <a:blip r:embed="rId14"/>
          <a:srcRect l="16615" r="16615"/>
          <a:stretch>
            <a:fillRect/>
          </a:stretch>
        </p:blipFill>
        <p:spPr>
          <a:xfrm>
            <a:off x="8659090" y="2144102"/>
            <a:ext cx="2340353" cy="2340353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圆角矩形 19"/>
          <p:cNvSpPr/>
          <p:nvPr>
            <p:custDataLst>
              <p:tags r:id="rId6"/>
            </p:custDataLst>
          </p:nvPr>
        </p:nvSpPr>
        <p:spPr>
          <a:xfrm>
            <a:off x="4923456" y="4722591"/>
            <a:ext cx="2340963" cy="5328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供应商</a:t>
            </a: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4662432" y="5379281"/>
            <a:ext cx="2863647" cy="96471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原材料供应商、设备供应商。</a:t>
            </a:r>
          </a:p>
        </p:txBody>
      </p:sp>
      <p:pic>
        <p:nvPicPr>
          <p:cNvPr id="13" name="图片 12" descr="/data/temp/71df70eb-e999-11ee-8b62-2e2a8e9ed241.jpg@base@tag=imgScale&amp;m=1&amp;w=649&amp;h=649&amp;q=9571df70eb-e999-11ee-8b62-2e2a8e9ed24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 l="11297" t="7087" r="11297"/>
          <a:stretch>
            <a:fillRect/>
          </a:stretch>
        </p:blipFill>
        <p:spPr>
          <a:xfrm>
            <a:off x="1176390" y="2144102"/>
            <a:ext cx="2340328" cy="2340353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圆角矩形 13"/>
          <p:cNvSpPr/>
          <p:nvPr>
            <p:custDataLst>
              <p:tags r:id="rId9"/>
            </p:custDataLst>
          </p:nvPr>
        </p:nvSpPr>
        <p:spPr>
          <a:xfrm>
            <a:off x="8658455" y="4722591"/>
            <a:ext cx="2341599" cy="5328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物流人员</a:t>
            </a: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8399971" y="5379281"/>
            <a:ext cx="2858567" cy="96979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物流管理人员、仓储人员。</a:t>
            </a:r>
          </a:p>
        </p:txBody>
      </p:sp>
      <p:pic>
        <p:nvPicPr>
          <p:cNvPr id="17" name="图片 16" descr="/data/temp/71df7434-e999-11ee-8b62-2e2a8e9ed241.jpg@base@tag=imgScale&amp;m=1&amp;w=649&amp;h=649&amp;q=9571df7434-e999-11ee-8b62-2e2a8e9ed241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6"/>
          <a:srcRect r="25059"/>
          <a:stretch>
            <a:fillRect/>
          </a:stretch>
        </p:blipFill>
        <p:spPr>
          <a:xfrm>
            <a:off x="4924091" y="2144102"/>
            <a:ext cx="2340328" cy="2340353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涉众类别</a:t>
            </a:r>
          </a:p>
        </p:txBody>
      </p:sp>
      <p:sp>
        <p:nvSpPr>
          <p:cNvPr id="43" name="椭圆"/>
          <p:cNvSpPr/>
          <p:nvPr>
            <p:custDataLst>
              <p:tags r:id="rId3"/>
            </p:custDataLst>
          </p:nvPr>
        </p:nvSpPr>
        <p:spPr>
          <a:xfrm>
            <a:off x="5444677" y="3321913"/>
            <a:ext cx="1327397" cy="1328054"/>
          </a:xfrm>
          <a:prstGeom prst="ellipse">
            <a:avLst/>
          </a:prstGeom>
          <a:noFill/>
          <a:ln w="6350">
            <a:gradFill flip="none" rotWithShape="1">
              <a:gsLst>
                <a:gs pos="500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6" name="椭圆 25"/>
          <p:cNvSpPr/>
          <p:nvPr>
            <p:custDataLst>
              <p:tags r:id="rId4"/>
            </p:custDataLst>
          </p:nvPr>
        </p:nvSpPr>
        <p:spPr>
          <a:xfrm>
            <a:off x="5567297" y="3445168"/>
            <a:ext cx="1081462" cy="108146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42" name="弧形 85"/>
          <p:cNvSpPr/>
          <p:nvPr>
            <p:custDataLst>
              <p:tags r:id="rId5"/>
            </p:custDataLst>
          </p:nvPr>
        </p:nvSpPr>
        <p:spPr>
          <a:xfrm rot="16200000">
            <a:off x="5346200" y="3270450"/>
            <a:ext cx="1426428" cy="1425771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6" name="椭圆"/>
          <p:cNvSpPr/>
          <p:nvPr>
            <p:custDataLst>
              <p:tags r:id="rId6"/>
            </p:custDataLst>
          </p:nvPr>
        </p:nvSpPr>
        <p:spPr>
          <a:xfrm>
            <a:off x="2213990" y="3323183"/>
            <a:ext cx="1327397" cy="1328054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>
          <a:xfrm>
            <a:off x="2335975" y="3446439"/>
            <a:ext cx="1081462" cy="108146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38" name="弧形 85"/>
          <p:cNvSpPr/>
          <p:nvPr>
            <p:custDataLst>
              <p:tags r:id="rId8"/>
            </p:custDataLst>
          </p:nvPr>
        </p:nvSpPr>
        <p:spPr>
          <a:xfrm rot="16200000">
            <a:off x="2115513" y="3271086"/>
            <a:ext cx="1426428" cy="1425771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9"/>
            </p:custDataLst>
          </p:nvPr>
        </p:nvCxnSpPr>
        <p:spPr>
          <a:xfrm>
            <a:off x="3558362" y="3987110"/>
            <a:ext cx="1887018" cy="0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664404" y="1540429"/>
            <a:ext cx="4336821" cy="9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最终用户、内部客户。</a:t>
            </a:r>
          </a:p>
        </p:txBody>
      </p:sp>
      <p:sp>
        <p:nvSpPr>
          <p:cNvPr id="29" name="矩形 28"/>
          <p:cNvSpPr/>
          <p:nvPr>
            <p:custDataLst>
              <p:tags r:id="rId11"/>
            </p:custDataLst>
          </p:nvPr>
        </p:nvSpPr>
        <p:spPr>
          <a:xfrm>
            <a:off x="664404" y="2631937"/>
            <a:ext cx="4336821" cy="5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客户</a:t>
            </a:r>
          </a:p>
        </p:txBody>
      </p:sp>
      <p:sp>
        <p:nvSpPr>
          <p:cNvPr id="30" name="矩形 29"/>
          <p:cNvSpPr/>
          <p:nvPr>
            <p:custDataLst>
              <p:tags r:id="rId12"/>
            </p:custDataLst>
          </p:nvPr>
        </p:nvSpPr>
        <p:spPr>
          <a:xfrm>
            <a:off x="4334108" y="4932491"/>
            <a:ext cx="3558187" cy="5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监管部门</a:t>
            </a:r>
          </a:p>
        </p:txBody>
      </p:sp>
      <p:sp>
        <p:nvSpPr>
          <p:cNvPr id="31" name="椭圆"/>
          <p:cNvSpPr/>
          <p:nvPr>
            <p:custDataLst>
              <p:tags r:id="rId13"/>
            </p:custDataLst>
          </p:nvPr>
        </p:nvSpPr>
        <p:spPr>
          <a:xfrm flipH="1">
            <a:off x="8674092" y="3322548"/>
            <a:ext cx="1327397" cy="1328054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2" name="椭圆 31"/>
          <p:cNvSpPr/>
          <p:nvPr>
            <p:custDataLst>
              <p:tags r:id="rId14"/>
            </p:custDataLst>
          </p:nvPr>
        </p:nvSpPr>
        <p:spPr>
          <a:xfrm flipH="1">
            <a:off x="8797983" y="3445168"/>
            <a:ext cx="1081462" cy="108146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33" name="弧形 85"/>
          <p:cNvSpPr/>
          <p:nvPr>
            <p:custDataLst>
              <p:tags r:id="rId15"/>
            </p:custDataLst>
          </p:nvPr>
        </p:nvSpPr>
        <p:spPr>
          <a:xfrm rot="5400000" flipH="1">
            <a:off x="8673457" y="3270450"/>
            <a:ext cx="1426428" cy="1425771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16"/>
            </p:custDataLst>
          </p:nvPr>
        </p:nvCxnSpPr>
        <p:spPr>
          <a:xfrm flipH="1">
            <a:off x="6770624" y="3986475"/>
            <a:ext cx="1887018" cy="0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>
            <p:custDataLst>
              <p:tags r:id="rId17"/>
            </p:custDataLst>
          </p:nvPr>
        </p:nvSpPr>
        <p:spPr>
          <a:xfrm>
            <a:off x="7118153" y="1540429"/>
            <a:ext cx="4336821" cy="9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负责对采集到的车间数据进行分析和解读。</a:t>
            </a:r>
          </a:p>
        </p:txBody>
      </p:sp>
      <p:sp>
        <p:nvSpPr>
          <p:cNvPr id="37" name="矩形 36"/>
          <p:cNvSpPr/>
          <p:nvPr>
            <p:custDataLst>
              <p:tags r:id="rId18"/>
            </p:custDataLst>
          </p:nvPr>
        </p:nvSpPr>
        <p:spPr>
          <a:xfrm>
            <a:off x="7118153" y="2631937"/>
            <a:ext cx="4336821" cy="5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数据分析人员</a:t>
            </a:r>
          </a:p>
        </p:txBody>
      </p:sp>
      <p:sp>
        <p:nvSpPr>
          <p:cNvPr id="39" name="矩形 38"/>
          <p:cNvSpPr/>
          <p:nvPr>
            <p:custDataLst>
              <p:tags r:id="rId19"/>
            </p:custDataLst>
          </p:nvPr>
        </p:nvSpPr>
        <p:spPr>
          <a:xfrm>
            <a:off x="3939564" y="5546861"/>
            <a:ext cx="4336821" cy="9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负责监督和审核车间数字化系统的合规性。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涉众描述</a:t>
            </a:r>
          </a:p>
        </p:txBody>
      </p:sp>
      <p:sp>
        <p:nvSpPr>
          <p:cNvPr id="147" name="圆角矩形 146"/>
          <p:cNvSpPr/>
          <p:nvPr>
            <p:custDataLst>
              <p:tags r:id="rId3"/>
            </p:custDataLst>
          </p:nvPr>
        </p:nvSpPr>
        <p:spPr>
          <a:xfrm>
            <a:off x="6431968" y="4269398"/>
            <a:ext cx="4994147" cy="1861633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808583" y="5353514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关注产品质量、交货时间、售后服务，期望可靠质量和及时交货。</a:t>
            </a: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808583" y="4925457"/>
            <a:ext cx="4240535" cy="4132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客户</a:t>
            </a:r>
          </a:p>
        </p:txBody>
      </p:sp>
      <p:pic>
        <p:nvPicPr>
          <p:cNvPr id="12" name="图片 11" descr="/data/temp/71ca15d3-e999-11ee-ad4e-8a1517721685.jpg@base@tag=imgScale&amp;m=1&amp;w=303&amp;h=303&amp;q=9571ca15d3-e999-11ee-ad4e-8a151772168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/>
          <a:srcRect l="8260" r="25000"/>
          <a:stretch>
            <a:fillRect/>
          </a:stretch>
        </p:blipFill>
        <p:spPr>
          <a:xfrm>
            <a:off x="8382996" y="3717496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圆角矩形 13"/>
          <p:cNvSpPr/>
          <p:nvPr>
            <p:custDataLst>
              <p:tags r:id="rId7"/>
            </p:custDataLst>
          </p:nvPr>
        </p:nvSpPr>
        <p:spPr>
          <a:xfrm>
            <a:off x="765604" y="4269398"/>
            <a:ext cx="4996978" cy="1861633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144124" y="5351609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关注物流、仓储流程，期望准确配送需求和运输安排。</a:t>
            </a: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1144124" y="4954672"/>
            <a:ext cx="4240535" cy="3820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物流人员</a:t>
            </a:r>
          </a:p>
        </p:txBody>
      </p:sp>
      <p:sp>
        <p:nvSpPr>
          <p:cNvPr id="107" name="圆角矩形 106"/>
          <p:cNvSpPr/>
          <p:nvPr>
            <p:custDataLst>
              <p:tags r:id="rId10"/>
            </p:custDataLst>
          </p:nvPr>
        </p:nvSpPr>
        <p:spPr>
          <a:xfrm>
            <a:off x="767510" y="1756942"/>
            <a:ext cx="4994147" cy="1861633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1144124" y="2839788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关注效率、错误率，期望易用界面和可靠性能。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1144124" y="2437134"/>
            <a:ext cx="4240535" cy="3886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内部员工</a:t>
            </a:r>
          </a:p>
        </p:txBody>
      </p:sp>
      <p:pic>
        <p:nvPicPr>
          <p:cNvPr id="124" name="图片 123" descr="/data/temp/71ca1267-e999-11ee-ad4e-8a1517721685.jpg@base@tag=imgScale&amp;m=1&amp;w=303&amp;h=303&amp;q=9571ca1267-e999-11ee-ad4e-8a151772168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/>
          <a:srcRect l="16630" r="16630"/>
          <a:stretch>
            <a:fillRect/>
          </a:stretch>
        </p:blipFill>
        <p:spPr>
          <a:xfrm>
            <a:off x="2718538" y="1205040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2" name="圆角矩形 131"/>
          <p:cNvSpPr/>
          <p:nvPr>
            <p:custDataLst>
              <p:tags r:id="rId14"/>
            </p:custDataLst>
          </p:nvPr>
        </p:nvSpPr>
        <p:spPr>
          <a:xfrm>
            <a:off x="6431968" y="1756942"/>
            <a:ext cx="4994147" cy="1861633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808583" y="2841058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关注供应链、采购过程，期望准确需求和订单信息。</a:t>
            </a:r>
          </a:p>
        </p:txBody>
      </p:sp>
      <p:sp>
        <p:nvSpPr>
          <p:cNvPr id="21" name="矩形 20"/>
          <p:cNvSpPr/>
          <p:nvPr>
            <p:custDataLst>
              <p:tags r:id="rId16"/>
            </p:custDataLst>
          </p:nvPr>
        </p:nvSpPr>
        <p:spPr>
          <a:xfrm>
            <a:off x="6808583" y="2437134"/>
            <a:ext cx="4240535" cy="4013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供应商</a:t>
            </a:r>
          </a:p>
        </p:txBody>
      </p:sp>
      <p:pic>
        <p:nvPicPr>
          <p:cNvPr id="135" name="图片 134" descr="/data/temp/71ca12ec-e999-11ee-ad4e-8a1517721685.jpg@base@tag=imgScale&amp;m=1&amp;w=303&amp;h=303&amp;q=9571ca12ec-e999-11ee-ad4e-8a151772168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/>
          <a:srcRect l="16703" r="16703"/>
          <a:stretch>
            <a:fillRect/>
          </a:stretch>
        </p:blipFill>
        <p:spPr>
          <a:xfrm>
            <a:off x="8382996" y="1205040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0" name="图片 139" descr="/data/temp/71ca13e6-e999-11ee-ad4e-8a1517721685.jpg@base@tag=imgScale&amp;m=1&amp;w=303&amp;h=303&amp;q=9571ca13e6-e999-11ee-ad4e-8a151772168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/>
          <a:srcRect l="25551" r="7709"/>
          <a:stretch>
            <a:fillRect/>
          </a:stretch>
        </p:blipFill>
        <p:spPr>
          <a:xfrm>
            <a:off x="2718538" y="3717496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5" name="圆角矩形 124"/>
          <p:cNvSpPr/>
          <p:nvPr>
            <p:custDataLst>
              <p:tags r:id="rId19"/>
            </p:custDataLst>
          </p:nvPr>
        </p:nvSpPr>
        <p:spPr>
          <a:xfrm>
            <a:off x="3161838" y="2176743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2" name="任意多边形 21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 rot="8100000">
            <a:off x="3213281" y="2237078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圆角矩形 124"/>
          <p:cNvSpPr/>
          <p:nvPr>
            <p:custDataLst>
              <p:tags r:id="rId21"/>
            </p:custDataLst>
          </p:nvPr>
        </p:nvSpPr>
        <p:spPr>
          <a:xfrm>
            <a:off x="8826931" y="2176743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0" name="任意多边形 18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 rot="8100000">
            <a:off x="8877739" y="2237078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圆角矩形 124"/>
          <p:cNvSpPr/>
          <p:nvPr>
            <p:custDataLst>
              <p:tags r:id="rId23"/>
            </p:custDataLst>
          </p:nvPr>
        </p:nvSpPr>
        <p:spPr>
          <a:xfrm>
            <a:off x="3161838" y="4694280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4" name="任意多边形 18"/>
          <p:cNvSpPr>
            <a:spLocks noChangeAspect="1"/>
          </p:cNvSpPr>
          <p:nvPr>
            <p:custDataLst>
              <p:tags r:id="rId24"/>
            </p:custDataLst>
          </p:nvPr>
        </p:nvSpPr>
        <p:spPr>
          <a:xfrm rot="8100000">
            <a:off x="3213281" y="4753980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圆角矩形 124"/>
          <p:cNvSpPr/>
          <p:nvPr>
            <p:custDataLst>
              <p:tags r:id="rId25"/>
            </p:custDataLst>
          </p:nvPr>
        </p:nvSpPr>
        <p:spPr>
          <a:xfrm>
            <a:off x="8826931" y="4694280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7" name="任意多边形 18"/>
          <p:cNvSpPr>
            <a:spLocks noChangeAspect="1"/>
          </p:cNvSpPr>
          <p:nvPr>
            <p:custDataLst>
              <p:tags r:id="rId26"/>
            </p:custDataLst>
          </p:nvPr>
        </p:nvSpPr>
        <p:spPr>
          <a:xfrm rot="8100000">
            <a:off x="8877739" y="4753980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7257c941-e999-11ee-8b62-2e2a8e9ed241.jpg@base@tag=imgScale&amp;m=1&amp;w=3384&amp;h=952&amp;q=957257c941-e999-11ee-8b62-2e2a8e9ed2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32570" b="3257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涉众评估及涉众选择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947293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内部员工，物流人员，监管部门，数据分析人员，供应商，客户。采用代表采样。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947420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涉众优先级从高到低为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BjYzU5NTlmZDBjYjgwOTEwMTFlMjZiOGFiOTVlZj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99_1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单击添加文档标题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299_1*f*4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汇报人：WP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5"/>
  <p:tag name="KSO_WM_UNIT_TEXT_FILL_TYPE" val="1"/>
  <p:tag name="KSO_WM_UNIT_USESOURCEFORMAT_APPLY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965_1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965_1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1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1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1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1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的观点"/>
  <p:tag name="KSO_WM_UNIT_USESOURCEFORMAT_APPLY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1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1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1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的观点"/>
  <p:tag name="KSO_WM_UNIT_USESOURCEFORMAT_APPLY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1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3299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4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4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19_4*l_h_f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19_4*l_h_a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9_4*l_h_f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9_4*l_h_a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19_4*l_h_f*1_4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19_4*l_h_a*1_4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95*360.315"/>
  <p:tag name="KSO_WM_SLIDE_POSITION" val="56.7199*138.9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2463_1"/>
  <p:tag name="KSO_WM_SLIDE_ITEM_CNT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4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3_1*d*1"/>
  <p:tag name="KSO_WM_TEMPLATE_CATEGORY" val="custom"/>
  <p:tag name="KSO_WM_TEMPLATE_INDEX" val="20232463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64_4*l_h_f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64_4*l_h_a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64_4*l_h_i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64_4*l_h_f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64_4*l_h_a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64_4*l_h_i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64_4*l_h_f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64_4*l_h_a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2464_4*l_h_i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2464_4*l_h_i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64_4*l_h_f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64_4*l_h_a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2464_4*l_h_f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6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2464_4*l_h_a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2464_4*l_h_i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08.041*214.286"/>
  <p:tag name="KSO_WM_SLIDE_POSITION" val="454.514*268.734"/>
  <p:tag name="KSO_WM_DIAGRAM_GROUP_CODE" val="l1-1"/>
  <p:tag name="KSO_WM_SLIDE_DIAGTYPE" val="l"/>
  <p:tag name="KSO_WM_SLIDE_LAYOUT" val="a_d_l"/>
  <p:tag name="KSO_WM_SLIDE_LAYOUT_CNT" val="1_1_1"/>
  <p:tag name="KSO_WM_TEMPLATE_INDEX" val="20233299"/>
  <p:tag name="KSO_WM_TEMPLATE_SUBCATEGORY" val="0"/>
  <p:tag name="KSO_WM_SLIDE_INDEX" val="1"/>
  <p:tag name="KSO_WM_TAG_VERSION" val="3.0"/>
  <p:tag name="KSO_WM_SLIDE_ID" val="custom20233286_1"/>
  <p:tag name="KSO_WM_SLIDE_ITEM_CNT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39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6_1*d*1"/>
  <p:tag name="KSO_WM_TEMPLATE_CATEGORY" val="custom"/>
  <p:tag name="KSO_WM_TEMPLATE_INDEX" val="20233286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86_1*i*1"/>
  <p:tag name="KSO_WM_TEMPLATE_CATEGORY" val="custom"/>
  <p:tag name="KSO_WM_TEMPLATE_INDEX" val="2023328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USESOURCEFORMAT_APPLY" val="0"/>
  <p:tag name="KSO_WM_TEMPLATE_INDEX" val="20233286"/>
  <p:tag name="KSO_WM_UNIT_ID" val="custom20233286_1*a*1"/>
  <p:tag name="KSO_WM_UNIT_PRESET_TEXT" val="单击此处&#10;添加标题内容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85_1*l_h_f*1_1_1"/>
  <p:tag name="KSO_WM_TEMPLATE_CATEGORY" val="diagram"/>
  <p:tag name="KSO_WM_TEMPLATE_INDEX" val="20233285"/>
  <p:tag name="KSO_WM_UNIT_LAYERLEVEL" val="1_1_1"/>
  <p:tag name="KSO_WM_TAG_VERSION" val="3.0"/>
  <p:tag name="KSO_WM_BEAUTIFY_FLAG" val="#wm#"/>
  <p:tag name="KSO_WM_DIAGRAM_MAX_ITEMCNT" val="4"/>
  <p:tag name="KSO_WM_DIAGRAM_MIN_ITEMCNT" val="1"/>
  <p:tag name="KSO_WM_DIAGRAM_VIRTUALLY_FRAME" val="{&quot;height&quot;:214.28575134277344,&quot;left&quot;:454.5136220472441,&quot;top&quot;:268.7262975569597,&quot;width&quot;:408.081968503937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文本具体内容，简明扼要地阐述内容观点"/>
  <p:tag name="KSO_WM_UNIT_VALUE" val="36"/>
  <p:tag name="KSO_WM_UNIT_USESOURCEFORMAT_APPLY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85_1*l_h_i*1_1_1"/>
  <p:tag name="KSO_WM_TEMPLATE_CATEGORY" val="diagram"/>
  <p:tag name="KSO_WM_TEMPLATE_INDEX" val="20233285"/>
  <p:tag name="KSO_WM_UNIT_LAYERLEVEL" val="1_1_1"/>
  <p:tag name="KSO_WM_TAG_VERSION" val="3.0"/>
  <p:tag name="KSO_WM_BEAUTIFY_FLAG" val="#wm#"/>
  <p:tag name="KSO_WM_DIAGRAM_MAX_ITEMCNT" val="4"/>
  <p:tag name="KSO_WM_DIAGRAM_MIN_ITEMCNT" val="1"/>
  <p:tag name="KSO_WM_DIAGRAM_VIRTUALLY_FRAME" val="{&quot;height&quot;:214.28575134277344,&quot;left&quot;:454.5136220472441,&quot;top&quot;:268.7262975569597,&quot;width&quot;:408.081968503937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SUBTYPE" val="d"/>
  <p:tag name="KSO_WM_UNIT_USESOURCEFORMAT_APPLY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30.425*329.603"/>
  <p:tag name="KSO_WM_SLIDE_POSITION" val="63.975*169.551"/>
  <p:tag name="KSO_WM_TEMPLATE_INDEX" val="20233299"/>
  <p:tag name="KSO_WM_TEMPLATE_SUBCATEGORY" val="0"/>
  <p:tag name="KSO_WM_SLIDE_INDEX" val="1"/>
  <p:tag name="KSO_WM_TAG_VERSION" val="3.0"/>
  <p:tag name="KSO_WM_SLIDE_ID" val="custom20231902_1"/>
  <p:tag name="KSO_WM_SLIDE_ITEM_CNT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1902"/>
  <p:tag name="KSO_WM_UNIT_ID" val="custom20231902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15_2*l_h_a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015_2*l_h_f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SUBTYPE" val="a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请单击此处添加正文，文字是您思想的提炼"/>
  <p:tag name="KSO_WM_UNIT_TEXT_FILL_FORE_SCHEMECOLOR_INDEX" val="1"/>
  <p:tag name="KSO_WM_UNIT_TEXT_FILL_TYPE" val="1"/>
  <p:tag name="KSO_WM_UNIT_USESOURCEFORMAT_APPLY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1015_2*l_h_d*1_3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15_2*l_h_a*1_2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015_2*l_h_f*1_2_1"/>
  <p:tag name="KSO_WM_TEMPLATE_CATEGORY" val="diagram"/>
  <p:tag name="KSO_WM_TEMPLATE_INDEX" val="20231015"/>
  <p:tag name="KSO_WM_UNIT_LAYERLEVEL" val="1_1_1"/>
  <p:tag name="KSO_WM_TAG_VERSION" val="3.0"/>
  <p:tag name="KSO_WM_UNIT_VALUE" val="33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请单击此处添加正文，文字是您思想的提炼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015_2*l_h_d*1_1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015_2*l_h_a*1_3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015_2*l_h_f*1_3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VALUE" val="33"/>
  <p:tag name="KSO_WM_UNIT_SUBTYPE" val="a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请单击此处添加正文，文字是您思想的提炼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015_2*l_h_d*1_2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807.38*368.614"/>
  <p:tag name="KSO_WM_SLIDE_POSITION" val="73.4506*131.039"/>
  <p:tag name="KSO_WM_SLIDE_LAYOUT" val="a_m"/>
  <p:tag name="KSO_WM_SLIDE_LAYOUT_CNT" val="1_1"/>
  <p:tag name="KSO_WM_SPECIAL_SOURCE" val="bdnull"/>
  <p:tag name="KSO_WM_DIAGRAM_GROUP_CODE" val="m1-1"/>
  <p:tag name="KSO_WM_SLIDE_DIAGTYPE" val="m"/>
  <p:tag name="KSO_WM_TEMPLATE_INDEX" val="20233299"/>
  <p:tag name="KSO_WM_TEMPLATE_SUBCATEGORY" val="0"/>
  <p:tag name="KSO_WM_SLIDE_INDEX" val="1"/>
  <p:tag name="KSO_WM_TAG_VERSION" val="3.0"/>
  <p:tag name="KSO_WM_SLIDE_ID" val="custom20231834_1"/>
  <p:tag name="KSO_WM_SLIDE_ITEM_CNT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m1-1"/>
  <p:tag name="KSO_WM_UNIT_TYPE" val="a"/>
  <p:tag name="KSO_WM_UNIT_INDEX" val="1"/>
  <p:tag name="KSO_WM_TEMPLATE_INDEX" val="20231834"/>
  <p:tag name="KSO_WM_UNIT_ID" val="custom202318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5000000074505806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2"/>
  <p:tag name="KSO_WM_UNIT_ID" val="diagram20231457_1*m_h_i*1_2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2"/>
  <p:tag name="KSO_WM_UNIT_ID" val="diagram20231457_1*m_h_i*1_1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4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7_1*m_h_f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7_1*m_h_a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2"/>
  <p:tag name="KSO_WM_UNIT_ID" val="diagram20231457_1*m_h_i*1_3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4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1*m_h_f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57_1*m_h_a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7_1*m_h_f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4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14_3*l_h_f*1_4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14_3*l_h_a*1_4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4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4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14_3*l_h_f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14_3*l_h_a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3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3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3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3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3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3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3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3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4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4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1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。单击此处输入你的项正文，请尽量言简意赅的阐述观点。单击此处输入你的项正文。单击此处输入你的项正文，请尽量言简意赅的阐述观点。单击此处输入你的项正文，请尽量言简意赅的阐述观点。单击此处输入你的项正文。"/>
  <p:tag name="KSO_WM_UNIT_USESOURCEFORMAT_APPLY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1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9"/>
  <p:tag name="KSO_WM_SLIDE_ID" val="custom2023322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558.4*362.9"/>
  <p:tag name="KSO_WM_SLIDE_POSITION" val="349.855*128.45"/>
  <p:tag name="KSO_WM_DIAGRAM_GROUP_CODE" val="l1-1"/>
  <p:tag name="KSO_WM_SLIDE_DIAGTYPE" val="l"/>
  <p:tag name="KSO_WM_TAG_VERSION" val="3.0"/>
  <p:tag name="KSO_WM_SLIDE_LAYOUT" val="a_d_l"/>
  <p:tag name="KSO_WM_SLIDE_LAYOUT_CNT" val="1_1_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0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2_1*d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22_1*a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UNIT_PRESET_TEXT" val="单击此处添加标题内容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21_3*l_h_f*1_1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21_3*l_h_a*1_1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"/>
  <p:tag name="KSO_WM_DIAGRAM_GROUP_CODE" val="l1-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112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21_3*l_h_x*1_1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89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21_3*l_h_x*1_2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112*10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21_3*l_h_x*1_3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VALUE" val="99*112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4_1"/>
  <p:tag name="KSO_WM_UNIT_ID" val="diagram20233221_3*l_h_x*1_4_1"/>
  <p:tag name="KSO_WM_TEMPLATE_CATEGORY" val="diagram"/>
  <p:tag name="KSO_WM_TEMPLATE_INDEX" val="20233221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21_3*l_h_f*1_2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21_3*l_h_a*1_2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"/>
  <p:tag name="KSO_WM_DIAGRAM_GROUP_CODE" val="l1-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21_3*l_h_f*1_3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21_3*l_h_a*1_3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"/>
  <p:tag name="KSO_WM_DIAGRAM_GROUP_CODE" val="l1-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221_3*l_h_f*1_4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内容观点。"/>
  <p:tag name="KSO_WM_UNIT_TEXT_FILL_FORE_SCHEMECOLOR_INDEX" val="1"/>
  <p:tag name="KSO_WM_UNIT_TEXT_FILL_TYPE" val="1"/>
  <p:tag name="KSO_WM_UNIT_USESOURCEFORMAT_APPLY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221_3*l_h_a*1_4_1"/>
  <p:tag name="KSO_WM_TEMPLATE_CATEGORY" val="diagram"/>
  <p:tag name="KSO_WM_TEMPLATE_INDEX" val="2023322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2.8999938964844,&quot;width&quot;:558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"/>
  <p:tag name="KSO_WM_DIAGRAM_GROUP_CODE" val="l1-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329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3299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6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  <p:tag name="KSO_WM_UNIT_TEXT_FILL_FORE_SCHEMECOLOR_INDEX" val="5"/>
  <p:tag name="KSO_WM_UNIT_TEXT_FILL_TYPE" val="1"/>
  <p:tag name="KSO_WM_UNIT_USESOURCEFORMAT_APPLY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299_6*l_h_i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5"/>
  <p:tag name="KSO_WM_UNIT_TEXT_FILL_TYPE" val="1"/>
  <p:tag name="KSO_WM_UNIT_USESOURCEFORMAT_APPLY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3299_6*l_h_a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299_6*l_h_i*1_2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5"/>
  <p:tag name="KSO_WM_UNIT_TEXT_FILL_TYPE" val="1"/>
  <p:tag name="KSO_WM_UNIT_USESOURCEFORMAT_APPLY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299_6*l_h_a*1_2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299_6*l_h_i*1_3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5"/>
  <p:tag name="KSO_WM_UNIT_TEXT_FILL_TYPE" val="1"/>
  <p:tag name="KSO_WM_UNIT_USESOURCEFORMAT_APPLY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3299_6*l_h_a*1_3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3299_6*l_h_i*1_5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5"/>
  <p:tag name="KSO_WM_UNIT_TEXT_FILL_TYPE" val="1"/>
  <p:tag name="KSO_WM_UNIT_USESOURCEFORMAT_APPLY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3299_6*l_h_a*1_5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299_6*l_h_i*1_4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5"/>
  <p:tag name="KSO_WM_UNIT_TEXT_FILL_TYPE" val="1"/>
  <p:tag name="KSO_WM_UNIT_USESOURCEFORMAT_APPLY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299_6*l_h_a*1_4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3299_6*l_h_i*1_6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6"/>
  <p:tag name="KSO_WM_UNIT_TEXT_FILL_FORE_SCHEMECOLOR_INDEX" val="5"/>
  <p:tag name="KSO_WM_UNIT_TEXT_FILL_TYPE" val="1"/>
  <p:tag name="KSO_WM_UNIT_USESOURCEFORMAT_APPLY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3299_6*l_h_a*1_6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19*519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19*519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3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3_1"/>
  <p:tag name="KSO_WM_UNIT_VALUE" val="519*519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2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2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2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2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14_2*l_h_f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14_2*l_h_a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5"/>
  <p:tag name="KSO_WM_UNIT_TEXT_FILL_TYPE" val="1"/>
  <p:tag name="KSO_WM_UNIT_USESOURCEFORMAT_APPLY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2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VALUE" val="30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3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2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2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USESOURCEFORMAT_APPLY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USESOURCEFORMAT_APPLY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2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USESOURCEFORMAT_APPLY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2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USESOURCEFORMAT_APPLY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USESOURCEFORMAT_APPLY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5_2*l_h_a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USESOURCEFORMAT_APPLY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850.352*301.7"/>
  <p:tag name="KSO_WM_SLIDE_POSITION" val="54.89*154.788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925_1"/>
  <p:tag name="KSO_WM_SLIDE_ITEM_CNT" val="3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925_1*i*1"/>
  <p:tag name="KSO_WM_TEMPLATE_CATEGORY" val="custom"/>
  <p:tag name="KSO_WM_TEMPLATE_INDEX" val="20231925"/>
  <p:tag name="KSO_WM_UNIT_LAYERLEVEL" val="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USESOURCEFORMAT_APPLY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5"/>
  <p:tag name="KSO_WM_UNIT_ID" val="custom20231925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USESOURCEFORMAT_APPLY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USESOURCEFORMAT_APPLY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USESOURCEFORMAT_APPLY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50.483*348.597"/>
  <p:tag name="KSO_WM_SLIDE_POSITION" val="54.8*141.874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a*1"/>
  <p:tag name="KSO_WM_TEMPLATE_CATEGORY" val="diagram"/>
  <p:tag name="KSO_WM_TEMPLATE_INDEX" val="2023333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1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1_1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2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2_1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3_1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3_1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BEAUTIFY_FLAG" val="#wm#"/>
  <p:tag name="KSO_WM_UNIT_LINE_FORE_SCHEMECOLOR_INDEX" val="13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939_1"/>
  <p:tag name="KSO_WM_SLIDE_ITEM_CNT" val="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custom20231939_1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9_1*d*1"/>
  <p:tag name="KSO_WM_TEMPLATE_CATEGORY" val="custom"/>
  <p:tag name="KSO_WM_TEMPLATE_INDEX" val="2023193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70_3*l_h_f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70_3*l_h_a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70_3*l_h_f*1_2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70_3*l_h_a*1_2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70_3*l_h_f*1_3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70_3*l_h_a*1_3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557.569*365.829"/>
  <p:tag name="KSO_WM_SLIDE_POSITION" val="339.587*102.95"/>
  <p:tag name="KSO_WM_TEMPLATE_INDEX" val="20233299"/>
  <p:tag name="KSO_WM_TEMPLATE_SUBCATEGORY" val="0"/>
  <p:tag name="KSO_WM_SLIDE_INDEX" val="1"/>
  <p:tag name="KSO_WM_TAG_VERSION" val="3.0"/>
  <p:tag name="KSO_WM_SLIDE_ID" val="custom20233230_1"/>
  <p:tag name="KSO_WM_SLIDE_ITEM_CNT" val="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30"/>
  <p:tag name="KSO_WM_UNIT_ID" val="custom20233230_1*a*1"/>
  <p:tag name="KSO_WM_UNIT_PRESET_TEXT" val="单击此处&#10;添加标题内容"/>
  <p:tag name="KSO_WM_UNIT_TEXT_FILL_FORE_SCHEMECOLOR_INDEX" val="5"/>
  <p:tag name="KSO_WM_UNIT_TEXT_FILL_TYPE" val="1"/>
  <p:tag name="KSO_WM_UNIT_USESOURCEFORMAT_APPLY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29_2*l_h_f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29_2*l_h_a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29_2*l_h_f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29_2*l_h_a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29_2*l_h_f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29_2*l_h_a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5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3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804_1*d*1"/>
  <p:tag name="KSO_WM_TEMPLATE_CATEGORY" val="custom"/>
  <p:tag name="KSO_WM_TEMPLATE_INDEX" val="20231804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2*l_h_f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2*l_h_a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diagram20231759_2*l_h_i*1_1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2*l_h_f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2*l_h_a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diagram20231759_2*l_h_i*1_2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2*l_h_f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2*l_h_a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diagram20231759_2*l_h_i*1_3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299"/>
  <p:tag name="KSO_WM_SLIDE_LAYOUT" val="a_l"/>
  <p:tag name="KSO_WM_SLIDE_LAYOUT_CNT" val="1_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2*l_h_a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2*l_h_f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2*l_h_d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2*l_h_i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2*l_h_d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2*l_h_i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2*l_h_a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2*l_h_f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29_2*l_h_d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329_2*l_h_i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3_1"/>
  <p:tag name="KSO_WM_UNIT_ID" val="diagram20233329_2*l_h_a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3_1"/>
  <p:tag name="KSO_WM_UNIT_ID" val="diagram20233329_2*l_h_f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299"/>
  <p:tag name="KSO_WM_SLIDE_ID" val="custom20233190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86.831*255.007"/>
  <p:tag name="KSO_WM_SLIDE_POSITION" val="96.0552*181.399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190_1*a*1"/>
  <p:tag name="KSO_WM_TEMPLATE_CATEGORY" val="custom"/>
  <p:tag name="KSO_WM_TEMPLATE_INDEX" val="2023319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FILL_FORE_SCHEMECOLOR_INDEX" val="5"/>
  <p:tag name="KSO_WM_UNIT_TEXT_FILL_TYPE" val="1"/>
  <p:tag name="KSO_WM_UNIT_USESOURCEFORMAT_APPLY" val="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85_2*l_h_f*1_1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  <p:tag name="KSO_WM_UNIT_USESOURCEFORMAT_APPLY" val="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5_2*l_h_a*1_1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85_2*l_h_f*1_3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  <p:tag name="KSO_WM_UNIT_USESOURCEFORMAT_APPLY" val="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5_2*l_h_a*1_3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5_2*l_h_f*1_2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DIAGRAM_VERSION" val="3"/>
  <p:tag name="KSO_WM_DIAGRAM_COLOR_TRICK" val="1"/>
  <p:tag name="KSO_WM_DIAGRAM_COLOR_TEXT_CAN_REMOVE" val="n"/>
  <p:tag name="KSO_WM_UNIT_PRESET_TEXT" val="单击添加文本具体内容，简明扼要地阐述您内容的观点。根据需要可酌情增减文字，以便观者准确地理解您正文内容传达的思想。"/>
  <p:tag name="KSO_WM_UNIT_TEXT_FILL_FORE_SCHEMECOLOR_INDEX" val="1"/>
  <p:tag name="KSO_WM_UNIT_TEXT_FILL_TYPE" val="1"/>
  <p:tag name="KSO_WM_UNIT_USESOURCEFORMAT_APPLY" val="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5_2*l_h_a*1_2_1"/>
  <p:tag name="KSO_WM_TEMPLATE_CATEGORY" val="diagram"/>
  <p:tag name="KSO_WM_TEMPLATE_INDEX" val="2023318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8.15960693359375,&quot;width&quot;:813.4959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"/>
  <p:tag name="KSO_WM_DIAGRAM_VERSION" val="3"/>
  <p:tag name="KSO_WM_DIAGRAM_COLOR_TRICK" val="1"/>
  <p:tag name="KSO_WM_DIAGRAM_COLOR_TEXT_CAN_REMOVE" val="n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800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64.809*343.605"/>
  <p:tag name="KSO_WM_SLIDE_POSITION" val="54.8*140.125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31800_1*a*1"/>
  <p:tag name="KSO_WM_TEMPLATE_CATEGORY" val="custom"/>
  <p:tag name="KSO_WM_TEMPLATE_INDEX" val="20231800"/>
  <p:tag name="KSO_WM_UNIT_LAYERLEVEL" val="1"/>
  <p:tag name="KSO_WM_TAG_VERSION" val="3.0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0941_2*m_h_i*1_2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941_2*m_i*1_1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0.89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941_2*m_i*1_2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0941_2*m_h_i*1_1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SHADOW_SCHEMECOLOR_INDEX" val="5"/>
  <p:tag name="KSO_WM_UNIT_USESOURCEFORMAT_APPLY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1_2*m_h_f*1_1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文字是您思想的提炼，请尽量言简意赅的阐述观点"/>
  <p:tag name="KSO_WM_UNIT_TEXT_FILL_FORE_SCHEMECOLOR_INDEX" val="1"/>
  <p:tag name="KSO_WM_UNIT_TEXT_FILL_TYPE" val="1"/>
  <p:tag name="KSO_WM_UNIT_USESOURCEFORMAT_APPLY" val="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1_2*m_h_a*1_1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41_2*m_h_i*1_1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0941_2*m_h_i*1_1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0941_2*m_h_i*1_2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1_2*m_h_f*1_2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文字是您思想的提炼，请尽量言简意赅的阐述观点"/>
  <p:tag name="KSO_WM_UNIT_TEXT_FILL_FORE_SCHEMECOLOR_INDEX" val="1"/>
  <p:tag name="KSO_WM_UNIT_TEXT_FILL_TYPE" val="1"/>
  <p:tag name="KSO_WM_UNIT_USESOURCEFORMAT_APPLY" val="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2"/>
  <p:tag name="KSO_WM_UNIT_ID" val="diagram20230941_2*m_h_i*1_2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SHADOW_SCHEMECOLOR_INDEX" val="5"/>
  <p:tag name="KSO_WM_UNIT_USESOURCEFORMAT_APPLY" val="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1_2*m_h_a*1_2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30941_2*m_h_i*1_3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SHADOW_SCHEMECOLOR_INDEX" val="5"/>
  <p:tag name="KSO_WM_UNIT_USESOURCEFORMAT_APPLY" val="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941_2*m_h_f*1_3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文字是您思想的提炼，请尽量言简意赅的阐述观点"/>
  <p:tag name="KSO_WM_UNIT_TEXT_FILL_FORE_SCHEMECOLOR_INDEX" val="1"/>
  <p:tag name="KSO_WM_UNIT_TEXT_FILL_TYPE" val="1"/>
  <p:tag name="KSO_WM_UNIT_USESOURCEFORMAT_APPLY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41_2*m_h_a*1_3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941_2*m_h_i*1_3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30941_2*m_h_i*1_3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5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1.108*160.132"/>
  <p:tag name="KSO_WM_SLIDE_SUBTYPE" val="picTxt"/>
  <p:tag name="KSO_WM_DIAGRAM_GROUP_CODE" val="l1-1"/>
  <p:tag name="KSO_WM_SLIDE_DIAGTYPE" val="l"/>
  <p:tag name="KSO_WM_SLIDE_LAYOUT_NAME" val="仅标题"/>
  <p:tag name="KSO_WM_TEMPLATE_INDEX" val="20233299"/>
  <p:tag name="KSO_WM_TEMPLATE_SUBCATEGORY" val="0"/>
  <p:tag name="KSO_WM_SLIDE_INDEX" val="1"/>
  <p:tag name="KSO_WM_TAG_VERSION" val="3.0"/>
  <p:tag name="KSO_WM_SLIDE_ID" val="custom20232404_1"/>
  <p:tag name="KSO_WM_SLIDE_ITEM_CNT" val="3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04_1*i*1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04_1*i*2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04_1*d*1"/>
  <p:tag name="KSO_WM_TEMPLATE_CATEGORY" val="custom"/>
  <p:tag name="KSO_WM_TEMPLATE_INDEX" val="20232404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2404"/>
  <p:tag name="KSO_WM_UNIT_ID" val="custom20232404_1*a*1"/>
  <p:tag name="KSO_WM_UNIT_PRESET_TEXT" val="单击此处添加标题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267_2*l_h_a*1_1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7_2*l_h_f*1_1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267_2*l_h_a*1_2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7_2*l_h_f*1_2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267_2*l_h_a*1_3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67_2*l_h_f*1_3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"/>
  <p:tag name="KSO_WM_UNIT_TEXT_FILL_FORE_SCHEMECOLOR_INDEX" val="1"/>
  <p:tag name="KSO_WM_UNIT_TEXT_FILL_TYPE" val="1"/>
  <p:tag name="KSO_WM_UNIT_USESOURCEFORMAT_APPLY" val="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557.569*365.829"/>
  <p:tag name="KSO_WM_SLIDE_POSITION" val="339.587*102.95"/>
  <p:tag name="KSO_WM_TEMPLATE_INDEX" val="20233299"/>
  <p:tag name="KSO_WM_TEMPLATE_SUBCATEGORY" val="0"/>
  <p:tag name="KSO_WM_SLIDE_INDEX" val="1"/>
  <p:tag name="KSO_WM_TAG_VERSION" val="3.0"/>
  <p:tag name="KSO_WM_SLIDE_ID" val="custom20233230_1"/>
  <p:tag name="KSO_WM_SLIDE_ITEM_CNT" val="4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30"/>
  <p:tag name="KSO_WM_UNIT_ID" val="custom20233230_1*a*1"/>
  <p:tag name="KSO_WM_UNIT_PRESET_TEXT" val="单击此处&#10;添加标题内容"/>
  <p:tag name="KSO_WM_UNIT_TEXT_FILL_FORE_SCHEMECOLOR_INDEX" val="5"/>
  <p:tag name="KSO_WM_UNIT_TEXT_FILL_TYPE" val="1"/>
  <p:tag name="KSO_WM_UNIT_USESOURCEFORMAT_APPLY" val="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29_2*l_h_d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UNIT_VALUE" val="379*515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29_2*l_h_f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29_2*l_h_a*1_1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29_2*l_h_f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29_2*l_h_a*1_2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29_2*l_h_f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DIAGRAM_VERSION" val="3"/>
  <p:tag name="KSO_WM_DIAGRAM_COLOR_TRICK" val="1"/>
  <p:tag name="KSO_WM_DIAGRAM_COLOR_TEXT_CAN_REMOVE" val="n"/>
  <p:tag name="KSO_WM_UNIT_PRESET_TEXT" val="单击此处添加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29_2*l_h_a*1_3_1"/>
  <p:tag name="KSO_WM_TEMPLATE_CATEGORY" val="diagram"/>
  <p:tag name="KSO_WM_TEMPLATE_INDEX" val="202332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12652587890625,&quot;width&quot;:558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299"/>
  <p:tag name="KSO_WM_SLIDE_LAYOUT" val="a_l"/>
  <p:tag name="KSO_WM_SLIDE_LAYOUT_CNT" val="1_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2*l_h_a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2*l_h_f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2*l_h_d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2*l_h_i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2*l_h_d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2*l_h_i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2*l_h_a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2*l_h_f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29_2*l_h_d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329_2*l_h_i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3_1"/>
  <p:tag name="KSO_WM_UNIT_ID" val="diagram20233329_2*l_h_a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3_1"/>
  <p:tag name="KSO_WM_UNIT_ID" val="diagram20233329_2*l_h_f*1_3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299"/>
  <p:tag name="KSO_WM_SLIDE_TYPE" val="endPage"/>
  <p:tag name="KSO_WM_SLIDE_SUBTYPE" val="pureTxt"/>
  <p:tag name="KSO_WM_SLIDE_LAYOUT" val="a_f"/>
  <p:tag name="KSO_WM_SLIDE_LAYOUT_CNT" val="1_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9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299_9*f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汇报人：WP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29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29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99"/>
  <p:tag name="KSO_WM_TEMPLATE_THUMBS_INDEX" val="1、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自定义 45">
      <a:majorFont>
        <a:latin typeface="MiSans Demibold"/>
        <a:ea typeface="微软雅黑"/>
        <a:cs typeface=""/>
      </a:majorFont>
      <a:minorFont>
        <a:latin typeface="MiSans Demi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1972</Words>
  <Application>Microsoft Office PowerPoint</Application>
  <PresentationFormat>宽屏</PresentationFormat>
  <Paragraphs>264</Paragraphs>
  <Slides>36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+中文标题</vt:lpstr>
      <vt:lpstr>MiSans Demibold</vt:lpstr>
      <vt:lpstr>Microsoft YaHei</vt:lpstr>
      <vt:lpstr>Microsoft YaHei</vt:lpstr>
      <vt:lpstr>Arial</vt:lpstr>
      <vt:lpstr>Calibri</vt:lpstr>
      <vt:lpstr>Wingdings</vt:lpstr>
      <vt:lpstr>WPS</vt:lpstr>
      <vt:lpstr>Office 主题​​</vt:lpstr>
      <vt:lpstr>数字化车间管理系统项目</vt:lpstr>
      <vt:lpstr>项目背景</vt:lpstr>
      <vt:lpstr>项目前景</vt:lpstr>
      <vt:lpstr>预期效果</vt:lpstr>
      <vt:lpstr>项目范围</vt:lpstr>
      <vt:lpstr>涉众类别</vt:lpstr>
      <vt:lpstr>涉众类别</vt:lpstr>
      <vt:lpstr>涉众描述</vt:lpstr>
      <vt:lpstr>PowerPoint 演示文稿</vt:lpstr>
      <vt:lpstr>硬数据采样（肯定没法做真的做的咯， 下面是举的例子） </vt:lpstr>
      <vt:lpstr>硬数据采样（下面的是属于生产管理和关键工序）</vt:lpstr>
      <vt:lpstr>面谈</vt:lpstr>
      <vt:lpstr>当前车间管理流程概述</vt:lpstr>
      <vt:lpstr>生产计划管理方式</vt:lpstr>
      <vt:lpstr>设备维护现状</vt:lpstr>
      <vt:lpstr>人员调度流程</vt:lpstr>
      <vt:lpstr>车间管理流程的挑战与痛点</vt:lpstr>
      <vt:lpstr>PowerPoint 演示文稿</vt:lpstr>
      <vt:lpstr>设备故障频繁</vt:lpstr>
      <vt:lpstr>人员调度不够灵活</vt:lpstr>
      <vt:lpstr>数字化车间管理系统的功能需求</vt:lpstr>
      <vt:lpstr>生产计划的自动化和优化</vt:lpstr>
      <vt:lpstr>设备运行状态实时监控</vt:lpstr>
      <vt:lpstr>设备维护预测和计划</vt:lpstr>
      <vt:lpstr>人员调度的自动化和灵活化</vt:lpstr>
      <vt:lpstr>生产数据采集与分析</vt:lpstr>
      <vt:lpstr>系统可用性和易用性期望</vt:lpstr>
      <vt:lpstr>直观、易用的界面</vt:lpstr>
      <vt:lpstr>快速响应特性</vt:lpstr>
      <vt:lpstr>系统实施过程中的参与和配合</vt:lpstr>
      <vt:lpstr>需求确认和测试过程的参与</vt:lpstr>
      <vt:lpstr>团队培训和系统建设的配合</vt:lpstr>
      <vt:lpstr>相关系统集成需求</vt:lpstr>
      <vt:lpstr>PowerPoint 演示文稿</vt:lpstr>
      <vt:lpstr>与企业资源计划（ERP）系统的集成设想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- Vel</cp:lastModifiedBy>
  <cp:revision>159</cp:revision>
  <dcterms:created xsi:type="dcterms:W3CDTF">2019-06-19T02:08:00Z</dcterms:created>
  <dcterms:modified xsi:type="dcterms:W3CDTF">2024-03-24T16:30:24Z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2052-12.1.0.16412</vt:lpwstr>
  </property>
  <property fmtid="{D5CDD505-2E9C-101B-9397-08002B2CF9AE}" pid="3" name="ICV">
    <vt:lpwstr>DACF71BCCC9E42228C754A14CC586BD7_11</vt:lpwstr>
  </property>
</Properties>
</file>